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652" r:id="rId1"/>
    <p:sldMasterId id="2147483656" r:id="rId2"/>
  </p:sldMasterIdLst>
  <p:notesMasterIdLst>
    <p:notesMasterId r:id="rId17"/>
  </p:notesMasterIdLst>
  <p:handoutMasterIdLst>
    <p:handoutMasterId r:id="rId18"/>
  </p:handoutMasterIdLst>
  <p:sldIdLst>
    <p:sldId id="584" r:id="rId3"/>
    <p:sldId id="673" r:id="rId4"/>
    <p:sldId id="675" r:id="rId5"/>
    <p:sldId id="676" r:id="rId6"/>
    <p:sldId id="686" r:id="rId7"/>
    <p:sldId id="681" r:id="rId8"/>
    <p:sldId id="680" r:id="rId9"/>
    <p:sldId id="674" r:id="rId10"/>
    <p:sldId id="683" r:id="rId11"/>
    <p:sldId id="687" r:id="rId12"/>
    <p:sldId id="677" r:id="rId13"/>
    <p:sldId id="685" r:id="rId14"/>
    <p:sldId id="684" r:id="rId15"/>
    <p:sldId id="583" r:id="rId16"/>
  </p:sldIdLst>
  <p:sldSz cx="9144000" cy="6858000" type="screen4x3"/>
  <p:notesSz cx="7023100" cy="9309100"/>
  <p:custDataLst>
    <p:tags r:id="rId19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13">
          <p15:clr>
            <a:srgbClr val="A4A3A4"/>
          </p15:clr>
        </p15:guide>
        <p15:guide id="2" orient="horz" pos="3389">
          <p15:clr>
            <a:srgbClr val="A4A3A4"/>
          </p15:clr>
        </p15:guide>
        <p15:guide id="3" orient="horz" pos="2118">
          <p15:clr>
            <a:srgbClr val="A4A3A4"/>
          </p15:clr>
        </p15:guide>
        <p15:guide id="4" orient="horz" pos="4017">
          <p15:clr>
            <a:srgbClr val="A4A3A4"/>
          </p15:clr>
        </p15:guide>
        <p15:guide id="5" pos="4584">
          <p15:clr>
            <a:srgbClr val="A4A3A4"/>
          </p15:clr>
        </p15:guide>
        <p15:guide id="6" pos="320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520"/>
    <a:srgbClr val="005581"/>
    <a:srgbClr val="C0673B"/>
    <a:srgbClr val="996D05"/>
    <a:srgbClr val="4F4F4F"/>
    <a:srgbClr val="B2B2B2"/>
    <a:srgbClr val="BABABA"/>
    <a:srgbClr val="B7D48C"/>
    <a:srgbClr val="C6DDA3"/>
    <a:srgbClr val="9DC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955309-DC8F-44AA-A512-9D09ADE48E6E}">
  <a:tblStyle styleId="{77955309-DC8F-44AA-A512-9D09ADE48E6E}" styleName="US Foods table">
    <a:wholeTbl>
      <a:tcTxStyle>
        <a:fontRef idx="minor"/>
        <a:srgbClr val="717073"/>
      </a:tcTxStyle>
      <a:tcStyle>
        <a:tcBdr>
          <a:left>
            <a:lnRef idx="0">
              <a:scrgbClr r="0" g="0" b="0"/>
            </a:lnRef>
          </a:left>
          <a:right>
            <a:lnRef idx="0">
              <a:scrgbClr r="0" g="0" b="0"/>
            </a:lnRef>
          </a:right>
          <a:top>
            <a:lnRef idx="3">
              <a:srgbClr val="717073"/>
            </a:lnRef>
          </a:top>
          <a:bottom>
            <a:lnRef idx="3">
              <a:srgbClr val="CF4520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firstRow>
      <a:tcTxStyle b="on">
        <a:fontRef idx="minor"/>
        <a:srgbClr val="CF4520"/>
      </a:tcTxStyle>
      <a:tcStyle>
        <a:tcBdr>
          <a:bottom>
            <a:lnRef idx="2">
              <a:srgbClr val="717073"/>
            </a:lnRef>
          </a:bottom>
        </a:tcBdr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3" autoAdjust="0"/>
    <p:restoredTop sz="90063" autoAdjust="0"/>
  </p:normalViewPr>
  <p:slideViewPr>
    <p:cSldViewPr snapToGrid="0" snapToObjects="1">
      <p:cViewPr varScale="1">
        <p:scale>
          <a:sx n="131" d="100"/>
          <a:sy n="131" d="100"/>
        </p:scale>
        <p:origin x="1960" y="184"/>
      </p:cViewPr>
      <p:guideLst>
        <p:guide orient="horz" pos="4213"/>
        <p:guide orient="horz" pos="3389"/>
        <p:guide orient="horz" pos="2118"/>
        <p:guide orient="horz" pos="4017"/>
        <p:guide pos="4584"/>
        <p:guide pos="3201"/>
      </p:guideLst>
    </p:cSldViewPr>
  </p:slideViewPr>
  <p:outlineViewPr>
    <p:cViewPr>
      <p:scale>
        <a:sx n="33" d="100"/>
        <a:sy n="33" d="100"/>
      </p:scale>
      <p:origin x="0" y="-33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BF838F-6C6C-4473-BE06-D369194F81AB}" type="doc">
      <dgm:prSet loTypeId="urn:microsoft.com/office/officeart/2005/8/layout/lProcess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7A1E489-975B-4A82-8073-93138B510A22}">
      <dgm:prSet custT="1"/>
      <dgm:spPr/>
      <dgm:t>
        <a:bodyPr/>
        <a:lstStyle/>
        <a:p>
          <a:r>
            <a:rPr lang="en-US" sz="2000" dirty="0">
              <a:solidFill>
                <a:schemeClr val="tx1">
                  <a:lumMod val="65000"/>
                  <a:lumOff val="35000"/>
                </a:schemeClr>
              </a:solidFill>
            </a:rPr>
            <a:t>Data </a:t>
          </a:r>
        </a:p>
      </dgm:t>
    </dgm:pt>
    <dgm:pt modelId="{8BF16713-94E2-4F0E-9C0E-96D84315F627}" type="parTrans" cxnId="{48B1BD7F-53E3-46F0-92F9-CC16EAE26E73}">
      <dgm:prSet/>
      <dgm:spPr/>
      <dgm:t>
        <a:bodyPr/>
        <a:lstStyle/>
        <a:p>
          <a:endParaRPr lang="en-US"/>
        </a:p>
      </dgm:t>
    </dgm:pt>
    <dgm:pt modelId="{A49F8D2D-FBD0-430F-8106-3C14B90987E6}" type="sibTrans" cxnId="{48B1BD7F-53E3-46F0-92F9-CC16EAE26E73}">
      <dgm:prSet/>
      <dgm:spPr/>
      <dgm:t>
        <a:bodyPr/>
        <a:lstStyle/>
        <a:p>
          <a:endParaRPr lang="en-US"/>
        </a:p>
      </dgm:t>
    </dgm:pt>
    <dgm:pt modelId="{A12DA3EE-20B9-4B57-987C-B2CECA0F273E}">
      <dgm:prSet custT="1"/>
      <dgm:spPr/>
      <dgm:t>
        <a:bodyPr/>
        <a:lstStyle/>
        <a:p>
          <a:endParaRPr lang="en-US" sz="1200" b="1" u="sng" dirty="0"/>
        </a:p>
        <a:p>
          <a:r>
            <a:rPr lang="en-US" sz="1200" b="1" u="sng" dirty="0"/>
            <a:t>MTA traffic</a:t>
          </a:r>
        </a:p>
        <a:p>
          <a:r>
            <a:rPr lang="en-US" sz="1200" dirty="0"/>
            <a:t>High Transit Traffic.</a:t>
          </a:r>
        </a:p>
        <a:p>
          <a:r>
            <a:rPr lang="en-US" sz="1200" dirty="0"/>
            <a:t>Monday to Friday</a:t>
          </a:r>
        </a:p>
        <a:p>
          <a:endParaRPr lang="en-US" sz="1200" dirty="0"/>
        </a:p>
        <a:p>
          <a:r>
            <a:rPr lang="en-US" sz="1200" b="1" u="sng" dirty="0"/>
            <a:t>MTA Station Details </a:t>
          </a:r>
        </a:p>
        <a:p>
          <a:r>
            <a:rPr lang="en-US" sz="1200" dirty="0"/>
            <a:t>(Latitude / Longitude)</a:t>
          </a:r>
        </a:p>
        <a:p>
          <a:endParaRPr lang="en-US" sz="1200" dirty="0"/>
        </a:p>
        <a:p>
          <a:r>
            <a:rPr lang="en-US" sz="1200" b="1" u="sng" dirty="0"/>
            <a:t>ArcGIS / US Census</a:t>
          </a:r>
        </a:p>
        <a:p>
          <a:r>
            <a:rPr lang="en-US" sz="1200" dirty="0"/>
            <a:t>Median Income</a:t>
          </a:r>
        </a:p>
        <a:p>
          <a:r>
            <a:rPr lang="en-US" sz="1200" dirty="0"/>
            <a:t>College University</a:t>
          </a:r>
        </a:p>
        <a:p>
          <a:r>
            <a:rPr lang="en-US" sz="1200" dirty="0"/>
            <a:t>Level of Education</a:t>
          </a:r>
        </a:p>
        <a:p>
          <a:endParaRPr lang="en-US" sz="1200" dirty="0"/>
        </a:p>
        <a:p>
          <a:r>
            <a:rPr lang="en-US" sz="1200" b="1" u="sng" dirty="0"/>
            <a:t>City Of New York</a:t>
          </a:r>
        </a:p>
        <a:p>
          <a:r>
            <a:rPr lang="en-US" sz="1200" dirty="0"/>
            <a:t>% of Women</a:t>
          </a:r>
        </a:p>
        <a:p>
          <a:endParaRPr lang="en-US" sz="1200" dirty="0"/>
        </a:p>
      </dgm:t>
    </dgm:pt>
    <dgm:pt modelId="{E7F2B4A1-FB73-452C-BDB7-EE7E88A0188A}" type="parTrans" cxnId="{FEB505D9-09EE-4C78-B2B6-19B1A1FB72CA}">
      <dgm:prSet/>
      <dgm:spPr/>
      <dgm:t>
        <a:bodyPr/>
        <a:lstStyle/>
        <a:p>
          <a:endParaRPr lang="en-US"/>
        </a:p>
      </dgm:t>
    </dgm:pt>
    <dgm:pt modelId="{440051F3-0045-4950-A272-39FF5F29D8FB}" type="sibTrans" cxnId="{FEB505D9-09EE-4C78-B2B6-19B1A1FB72CA}">
      <dgm:prSet/>
      <dgm:spPr/>
      <dgm:t>
        <a:bodyPr/>
        <a:lstStyle/>
        <a:p>
          <a:endParaRPr lang="en-US"/>
        </a:p>
      </dgm:t>
    </dgm:pt>
    <dgm:pt modelId="{E21BF9F0-1BC7-465F-983A-EF1865FDD8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tx1">
                  <a:lumMod val="65000"/>
                  <a:lumOff val="35000"/>
                </a:schemeClr>
              </a:solidFill>
            </a:rPr>
            <a:t>Constraints</a:t>
          </a:r>
        </a:p>
      </dgm:t>
    </dgm:pt>
    <dgm:pt modelId="{3AC62E51-42EA-4F29-8DE7-89F9C10D481A}" type="parTrans" cxnId="{5E2BFC3C-F9CE-4B9B-B01A-3831B605EF11}">
      <dgm:prSet/>
      <dgm:spPr/>
      <dgm:t>
        <a:bodyPr/>
        <a:lstStyle/>
        <a:p>
          <a:endParaRPr lang="en-US"/>
        </a:p>
      </dgm:t>
    </dgm:pt>
    <dgm:pt modelId="{C26659BB-6D12-4FC8-8B93-97F46D8F7E10}" type="sibTrans" cxnId="{5E2BFC3C-F9CE-4B9B-B01A-3831B605EF11}">
      <dgm:prSet/>
      <dgm:spPr/>
      <dgm:t>
        <a:bodyPr/>
        <a:lstStyle/>
        <a:p>
          <a:endParaRPr lang="en-US"/>
        </a:p>
      </dgm:t>
    </dgm:pt>
    <dgm:pt modelId="{2CB399FB-80AE-4B6A-881F-45795A88E0A4}">
      <dgm:prSet custT="1"/>
      <dgm:spPr/>
      <dgm:t>
        <a:bodyPr/>
        <a:lstStyle/>
        <a:p>
          <a:r>
            <a:rPr lang="en-US" sz="1200" b="1" u="sng" dirty="0"/>
            <a:t>Manhattan Lower East Side </a:t>
          </a:r>
        </a:p>
        <a:p>
          <a:r>
            <a:rPr lang="en-US" sz="1200" b="1" u="sng" dirty="0"/>
            <a:t>Data Merged On:</a:t>
          </a:r>
        </a:p>
        <a:p>
          <a:r>
            <a:rPr lang="en-US" sz="1200" b="0" u="none" dirty="0"/>
            <a:t> Station Name</a:t>
          </a:r>
        </a:p>
        <a:p>
          <a:r>
            <a:rPr lang="en-US" sz="1200" b="0" u="none" dirty="0"/>
            <a:t>Latitude / Longitude</a:t>
          </a:r>
        </a:p>
        <a:p>
          <a:r>
            <a:rPr lang="en-US" sz="1200" b="0" u="none" dirty="0"/>
            <a:t>GEOID</a:t>
          </a:r>
        </a:p>
      </dgm:t>
    </dgm:pt>
    <dgm:pt modelId="{609ACBF0-99B9-4A18-A3C7-278D6E7B4879}" type="parTrans" cxnId="{CC9E6A9B-B138-471D-9A42-88FC89DA190D}">
      <dgm:prSet/>
      <dgm:spPr/>
      <dgm:t>
        <a:bodyPr/>
        <a:lstStyle/>
        <a:p>
          <a:endParaRPr lang="en-US"/>
        </a:p>
      </dgm:t>
    </dgm:pt>
    <dgm:pt modelId="{17B457CD-DFFF-46A9-87AA-D54F27F634BA}" type="sibTrans" cxnId="{CC9E6A9B-B138-471D-9A42-88FC89DA190D}">
      <dgm:prSet/>
      <dgm:spPr/>
      <dgm:t>
        <a:bodyPr/>
        <a:lstStyle/>
        <a:p>
          <a:endParaRPr lang="en-US"/>
        </a:p>
      </dgm:t>
    </dgm:pt>
    <dgm:pt modelId="{F088F9AC-21DE-40A1-953D-8EE9DA30FE3C}">
      <dgm:prSet custT="1"/>
      <dgm:spPr/>
      <dgm:t>
        <a:bodyPr/>
        <a:lstStyle/>
        <a:p>
          <a:pPr algn="ctr"/>
          <a:endParaRPr lang="en-US" sz="1100" b="1" u="sng" dirty="0"/>
        </a:p>
        <a:p>
          <a:pPr algn="ctr"/>
          <a:r>
            <a:rPr lang="en-US" sz="1200" b="1" u="sng" dirty="0"/>
            <a:t>Assumptions</a:t>
          </a:r>
        </a:p>
        <a:p>
          <a:pPr algn="ctr"/>
          <a:r>
            <a:rPr lang="en-US" sz="1200" dirty="0"/>
            <a:t> </a:t>
          </a:r>
          <a:r>
            <a:rPr lang="en-US" sz="1200" i="1" u="sng" dirty="0"/>
            <a:t>Traffic:  </a:t>
          </a:r>
          <a:r>
            <a:rPr lang="en-US" sz="1200" dirty="0"/>
            <a:t>Large Numbers to 0</a:t>
          </a:r>
        </a:p>
        <a:p>
          <a:pPr algn="ctr"/>
          <a:r>
            <a:rPr lang="en-US" sz="1200" dirty="0"/>
            <a:t>Corrected Reverse Counts</a:t>
          </a:r>
        </a:p>
        <a:p>
          <a:pPr algn="ctr"/>
          <a:endParaRPr lang="en-US" sz="1200" dirty="0"/>
        </a:p>
        <a:p>
          <a:pPr algn="ctr"/>
          <a:r>
            <a:rPr lang="en-US" sz="1200" i="1" u="sng" dirty="0"/>
            <a:t>Details: </a:t>
          </a:r>
          <a:r>
            <a:rPr lang="en-US" sz="1200" dirty="0"/>
            <a:t>Stations that shared a division and Station name were deduped</a:t>
          </a:r>
        </a:p>
      </dgm:t>
    </dgm:pt>
    <dgm:pt modelId="{531FCC43-6529-4C64-BE31-57C9C8DB02D5}" type="parTrans" cxnId="{1A4B5BEB-FF9E-42E7-B567-81F9AEAD8B22}">
      <dgm:prSet/>
      <dgm:spPr/>
      <dgm:t>
        <a:bodyPr/>
        <a:lstStyle/>
        <a:p>
          <a:endParaRPr lang="en-US"/>
        </a:p>
      </dgm:t>
    </dgm:pt>
    <dgm:pt modelId="{4BB9739F-C374-4783-A125-84DC1F4B4149}" type="sibTrans" cxnId="{1A4B5BEB-FF9E-42E7-B567-81F9AEAD8B22}">
      <dgm:prSet/>
      <dgm:spPr/>
      <dgm:t>
        <a:bodyPr/>
        <a:lstStyle/>
        <a:p>
          <a:endParaRPr lang="en-US"/>
        </a:p>
      </dgm:t>
    </dgm:pt>
    <dgm:pt modelId="{BBF3A54B-464B-4CC8-95DD-F00611AE477F}">
      <dgm:prSet custT="1"/>
      <dgm:spPr/>
      <dgm:t>
        <a:bodyPr/>
        <a:lstStyle/>
        <a:p>
          <a:r>
            <a:rPr lang="en-US" sz="2000" dirty="0">
              <a:solidFill>
                <a:schemeClr val="tx1">
                  <a:lumMod val="65000"/>
                  <a:lumOff val="35000"/>
                </a:schemeClr>
              </a:solidFill>
            </a:rPr>
            <a:t>Results</a:t>
          </a:r>
          <a:endParaRPr lang="en-US" sz="18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BCB74355-57DB-4FF4-BA90-3595F33A5967}" type="parTrans" cxnId="{8CFFF36B-6C34-49E2-8862-854AA82D3A6F}">
      <dgm:prSet/>
      <dgm:spPr/>
      <dgm:t>
        <a:bodyPr/>
        <a:lstStyle/>
        <a:p>
          <a:endParaRPr lang="en-US"/>
        </a:p>
      </dgm:t>
    </dgm:pt>
    <dgm:pt modelId="{F8BFEA6B-D171-4D25-8C48-3C7B4CDEB17B}" type="sibTrans" cxnId="{8CFFF36B-6C34-49E2-8862-854AA82D3A6F}">
      <dgm:prSet/>
      <dgm:spPr/>
      <dgm:t>
        <a:bodyPr/>
        <a:lstStyle/>
        <a:p>
          <a:endParaRPr lang="en-US"/>
        </a:p>
      </dgm:t>
    </dgm:pt>
    <dgm:pt modelId="{6826F20C-5538-4567-AEE9-2E0B703ECA61}">
      <dgm:prSet custT="1"/>
      <dgm:spPr/>
      <dgm:t>
        <a:bodyPr/>
        <a:lstStyle/>
        <a:p>
          <a:r>
            <a:rPr lang="en-US" sz="1200" b="1" u="sng" dirty="0"/>
            <a:t>First Proposal</a:t>
          </a:r>
          <a:endParaRPr lang="en-US" sz="1200" dirty="0"/>
        </a:p>
        <a:p>
          <a:r>
            <a:rPr lang="en-US" sz="1200" dirty="0"/>
            <a:t>Based on traffic and location</a:t>
          </a:r>
        </a:p>
        <a:p>
          <a:r>
            <a:rPr lang="en-US" sz="1200" b="1" i="1" dirty="0">
              <a:solidFill>
                <a:srgbClr val="FFFF00"/>
              </a:solidFill>
            </a:rPr>
            <a:t>Fulton Street</a:t>
          </a:r>
        </a:p>
        <a:p>
          <a:r>
            <a:rPr lang="en-US" sz="1200" b="1" i="1" dirty="0">
              <a:solidFill>
                <a:srgbClr val="FFFF00"/>
              </a:solidFill>
            </a:rPr>
            <a:t>14 St Union Station</a:t>
          </a:r>
        </a:p>
        <a:p>
          <a:r>
            <a:rPr lang="en-US" sz="1200" b="1" i="1" dirty="0">
              <a:solidFill>
                <a:srgbClr val="FFFF00"/>
              </a:solidFill>
            </a:rPr>
            <a:t>Grand Central</a:t>
          </a:r>
        </a:p>
      </dgm:t>
    </dgm:pt>
    <dgm:pt modelId="{7A884943-6C37-46C6-BFC0-237139DD251D}" type="parTrans" cxnId="{D0FA579A-87E1-48B9-967A-DD2B2BBCB4D2}">
      <dgm:prSet/>
      <dgm:spPr/>
      <dgm:t>
        <a:bodyPr/>
        <a:lstStyle/>
        <a:p>
          <a:endParaRPr lang="en-US"/>
        </a:p>
      </dgm:t>
    </dgm:pt>
    <dgm:pt modelId="{48B6ACE0-979F-4C5A-B916-E0CFDB2B9FB4}" type="sibTrans" cxnId="{D0FA579A-87E1-48B9-967A-DD2B2BBCB4D2}">
      <dgm:prSet/>
      <dgm:spPr/>
      <dgm:t>
        <a:bodyPr/>
        <a:lstStyle/>
        <a:p>
          <a:endParaRPr lang="en-US"/>
        </a:p>
      </dgm:t>
    </dgm:pt>
    <dgm:pt modelId="{82EB4C14-0E0F-47FB-8FEF-37547CF23E3D}">
      <dgm:prSet custT="1"/>
      <dgm:spPr/>
      <dgm:t>
        <a:bodyPr/>
        <a:lstStyle/>
        <a:p>
          <a:pPr algn="ctr"/>
          <a:r>
            <a:rPr lang="en-US" sz="1200" b="1" u="sng" dirty="0"/>
            <a:t>Second Proposal</a:t>
          </a:r>
        </a:p>
        <a:p>
          <a:pPr algn="ctr"/>
          <a:r>
            <a:rPr lang="en-US" sz="1050" b="0" i="1" u="none" dirty="0"/>
            <a:t>Based on Weighted Averages </a:t>
          </a:r>
        </a:p>
        <a:p>
          <a:pPr algn="ctr"/>
          <a:r>
            <a:rPr lang="en-US" sz="1200" b="1" i="1" dirty="0">
              <a:solidFill>
                <a:srgbClr val="FFFF00"/>
              </a:solidFill>
            </a:rPr>
            <a:t>East Broadway</a:t>
          </a:r>
        </a:p>
        <a:p>
          <a:pPr algn="ctr"/>
          <a:r>
            <a:rPr lang="en-US" sz="1200" b="1" i="1" dirty="0">
              <a:solidFill>
                <a:srgbClr val="FFFF00"/>
              </a:solidFill>
            </a:rPr>
            <a:t>Grand Central </a:t>
          </a:r>
        </a:p>
        <a:p>
          <a:pPr algn="ctr"/>
          <a:r>
            <a:rPr lang="en-US" sz="1200" b="1" i="1" dirty="0">
              <a:solidFill>
                <a:srgbClr val="FFFF00"/>
              </a:solidFill>
            </a:rPr>
            <a:t>86</a:t>
          </a:r>
          <a:r>
            <a:rPr lang="en-US" sz="1200" b="1" i="1" baseline="30000" dirty="0">
              <a:solidFill>
                <a:srgbClr val="FFFF00"/>
              </a:solidFill>
            </a:rPr>
            <a:t>th</a:t>
          </a:r>
          <a:r>
            <a:rPr lang="en-US" sz="1200" b="1" i="1" dirty="0">
              <a:solidFill>
                <a:srgbClr val="FFFF00"/>
              </a:solidFill>
            </a:rPr>
            <a:t> ST</a:t>
          </a:r>
          <a:endParaRPr lang="en-US" sz="1200" b="1" u="sng" dirty="0"/>
        </a:p>
      </dgm:t>
    </dgm:pt>
    <dgm:pt modelId="{7C16D0F3-A522-4FDE-9C44-140CD86BBC42}" type="sibTrans" cxnId="{D12192AB-E3F8-4EA5-82AD-52F741AB2DBA}">
      <dgm:prSet/>
      <dgm:spPr/>
      <dgm:t>
        <a:bodyPr/>
        <a:lstStyle/>
        <a:p>
          <a:endParaRPr lang="en-US"/>
        </a:p>
      </dgm:t>
    </dgm:pt>
    <dgm:pt modelId="{A44A3916-EE77-4EB0-9A61-013AFB68AA13}" type="parTrans" cxnId="{D12192AB-E3F8-4EA5-82AD-52F741AB2DBA}">
      <dgm:prSet/>
      <dgm:spPr/>
      <dgm:t>
        <a:bodyPr/>
        <a:lstStyle/>
        <a:p>
          <a:endParaRPr lang="en-US"/>
        </a:p>
      </dgm:t>
    </dgm:pt>
    <dgm:pt modelId="{1877C25B-C0B4-4B81-9676-5518E1BB2C23}" type="pres">
      <dgm:prSet presAssocID="{90BF838F-6C6C-4473-BE06-D369194F81AB}" presName="theList" presStyleCnt="0">
        <dgm:presLayoutVars>
          <dgm:dir/>
          <dgm:animLvl val="lvl"/>
          <dgm:resizeHandles val="exact"/>
        </dgm:presLayoutVars>
      </dgm:prSet>
      <dgm:spPr/>
    </dgm:pt>
    <dgm:pt modelId="{18E5E73B-94A2-42F2-BB4D-38FE83AE27CC}" type="pres">
      <dgm:prSet presAssocID="{37A1E489-975B-4A82-8073-93138B510A22}" presName="compNode" presStyleCnt="0"/>
      <dgm:spPr/>
    </dgm:pt>
    <dgm:pt modelId="{6BEE215E-BF1A-447B-9D37-E4D6429435FE}" type="pres">
      <dgm:prSet presAssocID="{37A1E489-975B-4A82-8073-93138B510A22}" presName="aNode" presStyleLbl="bgShp" presStyleIdx="0" presStyleCnt="3"/>
      <dgm:spPr/>
    </dgm:pt>
    <dgm:pt modelId="{9FD0B1EA-90CB-485A-BA61-D3D97C2DC5FF}" type="pres">
      <dgm:prSet presAssocID="{37A1E489-975B-4A82-8073-93138B510A22}" presName="textNode" presStyleLbl="bgShp" presStyleIdx="0" presStyleCnt="3"/>
      <dgm:spPr/>
    </dgm:pt>
    <dgm:pt modelId="{C164AB37-D98A-4630-A0E4-4DC87AFDD468}" type="pres">
      <dgm:prSet presAssocID="{37A1E489-975B-4A82-8073-93138B510A22}" presName="compChildNode" presStyleCnt="0"/>
      <dgm:spPr/>
    </dgm:pt>
    <dgm:pt modelId="{A0AD2408-2D26-4952-AFA8-9418A7B887B8}" type="pres">
      <dgm:prSet presAssocID="{37A1E489-975B-4A82-8073-93138B510A22}" presName="theInnerList" presStyleCnt="0"/>
      <dgm:spPr/>
    </dgm:pt>
    <dgm:pt modelId="{CFF41447-F8CA-4DAB-BFB5-93737302A443}" type="pres">
      <dgm:prSet presAssocID="{A12DA3EE-20B9-4B57-987C-B2CECA0F273E}" presName="childNode" presStyleLbl="node1" presStyleIdx="0" presStyleCnt="5" custScaleY="99900" custLinFactNeighborX="2778" custLinFactNeighborY="-14600">
        <dgm:presLayoutVars>
          <dgm:bulletEnabled val="1"/>
        </dgm:presLayoutVars>
      </dgm:prSet>
      <dgm:spPr/>
    </dgm:pt>
    <dgm:pt modelId="{9E9F9AE5-4E26-4E13-AB45-56F8F4555B12}" type="pres">
      <dgm:prSet presAssocID="{37A1E489-975B-4A82-8073-93138B510A22}" presName="aSpace" presStyleCnt="0"/>
      <dgm:spPr/>
    </dgm:pt>
    <dgm:pt modelId="{96B4973B-A899-4C7D-BB14-B7602BD67BE8}" type="pres">
      <dgm:prSet presAssocID="{E21BF9F0-1BC7-465F-983A-EF1865FDD85A}" presName="compNode" presStyleCnt="0"/>
      <dgm:spPr/>
    </dgm:pt>
    <dgm:pt modelId="{CC786192-B7B8-4C98-A6BE-4C1D3C2E0086}" type="pres">
      <dgm:prSet presAssocID="{E21BF9F0-1BC7-465F-983A-EF1865FDD85A}" presName="aNode" presStyleLbl="bgShp" presStyleIdx="1" presStyleCnt="3" custLinFactNeighborY="-211"/>
      <dgm:spPr/>
    </dgm:pt>
    <dgm:pt modelId="{78F4B74F-5321-48FB-927E-60400EA5B86A}" type="pres">
      <dgm:prSet presAssocID="{E21BF9F0-1BC7-465F-983A-EF1865FDD85A}" presName="textNode" presStyleLbl="bgShp" presStyleIdx="1" presStyleCnt="3"/>
      <dgm:spPr/>
    </dgm:pt>
    <dgm:pt modelId="{728D90C2-E7B0-4A25-9A85-B81B51B78479}" type="pres">
      <dgm:prSet presAssocID="{E21BF9F0-1BC7-465F-983A-EF1865FDD85A}" presName="compChildNode" presStyleCnt="0"/>
      <dgm:spPr/>
    </dgm:pt>
    <dgm:pt modelId="{40EAC7AA-BFE3-44A9-9373-19C3E019E261}" type="pres">
      <dgm:prSet presAssocID="{E21BF9F0-1BC7-465F-983A-EF1865FDD85A}" presName="theInnerList" presStyleCnt="0"/>
      <dgm:spPr/>
    </dgm:pt>
    <dgm:pt modelId="{C50B322B-7061-49B2-9EB9-EFE7FDF88F5E}" type="pres">
      <dgm:prSet presAssocID="{2CB399FB-80AE-4B6A-881F-45795A88E0A4}" presName="childNode" presStyleLbl="node1" presStyleIdx="1" presStyleCnt="5" custScaleY="235376" custLinFactY="-55531" custLinFactNeighborY="-100000">
        <dgm:presLayoutVars>
          <dgm:bulletEnabled val="1"/>
        </dgm:presLayoutVars>
      </dgm:prSet>
      <dgm:spPr/>
    </dgm:pt>
    <dgm:pt modelId="{902DEEE3-D635-4875-9556-9A7F0E7CCDEB}" type="pres">
      <dgm:prSet presAssocID="{2CB399FB-80AE-4B6A-881F-45795A88E0A4}" presName="aSpace2" presStyleCnt="0"/>
      <dgm:spPr/>
    </dgm:pt>
    <dgm:pt modelId="{A0F3993D-FCC6-45C3-8C6D-5506E3DEE88D}" type="pres">
      <dgm:prSet presAssocID="{F088F9AC-21DE-40A1-953D-8EE9DA30FE3C}" presName="childNode" presStyleLbl="node1" presStyleIdx="2" presStyleCnt="5" custScaleY="252226" custLinFactNeighborY="-32524">
        <dgm:presLayoutVars>
          <dgm:bulletEnabled val="1"/>
        </dgm:presLayoutVars>
      </dgm:prSet>
      <dgm:spPr/>
    </dgm:pt>
    <dgm:pt modelId="{B425CF37-1948-405D-B226-6DD290A8E993}" type="pres">
      <dgm:prSet presAssocID="{E21BF9F0-1BC7-465F-983A-EF1865FDD85A}" presName="aSpace" presStyleCnt="0"/>
      <dgm:spPr/>
    </dgm:pt>
    <dgm:pt modelId="{CCD72CE4-A2BB-4947-B7A1-AEB82D30C801}" type="pres">
      <dgm:prSet presAssocID="{BBF3A54B-464B-4CC8-95DD-F00611AE477F}" presName="compNode" presStyleCnt="0"/>
      <dgm:spPr/>
    </dgm:pt>
    <dgm:pt modelId="{49081112-4EFC-4CA5-A9EF-C20723DA4725}" type="pres">
      <dgm:prSet presAssocID="{BBF3A54B-464B-4CC8-95DD-F00611AE477F}" presName="aNode" presStyleLbl="bgShp" presStyleIdx="2" presStyleCnt="3"/>
      <dgm:spPr/>
    </dgm:pt>
    <dgm:pt modelId="{3A7AF7C2-FCED-42D0-9AC4-8C248B0BC99B}" type="pres">
      <dgm:prSet presAssocID="{BBF3A54B-464B-4CC8-95DD-F00611AE477F}" presName="textNode" presStyleLbl="bgShp" presStyleIdx="2" presStyleCnt="3"/>
      <dgm:spPr/>
    </dgm:pt>
    <dgm:pt modelId="{583A664C-3DCB-4A4F-A923-44D0EEBF9117}" type="pres">
      <dgm:prSet presAssocID="{BBF3A54B-464B-4CC8-95DD-F00611AE477F}" presName="compChildNode" presStyleCnt="0"/>
      <dgm:spPr/>
    </dgm:pt>
    <dgm:pt modelId="{20176121-AFB4-4525-88E4-2338DF9BF2B3}" type="pres">
      <dgm:prSet presAssocID="{BBF3A54B-464B-4CC8-95DD-F00611AE477F}" presName="theInnerList" presStyleCnt="0"/>
      <dgm:spPr/>
    </dgm:pt>
    <dgm:pt modelId="{FA7F5F66-A654-468B-B554-C114EF548497}" type="pres">
      <dgm:prSet presAssocID="{6826F20C-5538-4567-AEE9-2E0B703ECA61}" presName="childNode" presStyleLbl="node1" presStyleIdx="3" presStyleCnt="5" custLinFactY="-12567" custLinFactNeighborY="-100000">
        <dgm:presLayoutVars>
          <dgm:bulletEnabled val="1"/>
        </dgm:presLayoutVars>
      </dgm:prSet>
      <dgm:spPr/>
    </dgm:pt>
    <dgm:pt modelId="{4FA18A49-5E3A-4BB4-A50C-47B2CCA1114D}" type="pres">
      <dgm:prSet presAssocID="{6826F20C-5538-4567-AEE9-2E0B703ECA61}" presName="aSpace2" presStyleCnt="0"/>
      <dgm:spPr/>
    </dgm:pt>
    <dgm:pt modelId="{BFFA474E-A898-4380-AB06-B48EDCDEDE4D}" type="pres">
      <dgm:prSet presAssocID="{82EB4C14-0E0F-47FB-8FEF-37547CF23E3D}" presName="childNode" presStyleLbl="node1" presStyleIdx="4" presStyleCnt="5" custLinFactNeighborY="-95379">
        <dgm:presLayoutVars>
          <dgm:bulletEnabled val="1"/>
        </dgm:presLayoutVars>
      </dgm:prSet>
      <dgm:spPr/>
    </dgm:pt>
  </dgm:ptLst>
  <dgm:cxnLst>
    <dgm:cxn modelId="{51B7D601-A1E8-4788-AC30-6583316ADF9B}" type="presOf" srcId="{82EB4C14-0E0F-47FB-8FEF-37547CF23E3D}" destId="{BFFA474E-A898-4380-AB06-B48EDCDEDE4D}" srcOrd="0" destOrd="0" presId="urn:microsoft.com/office/officeart/2005/8/layout/lProcess2"/>
    <dgm:cxn modelId="{C9FA5B1E-C5F1-4BF1-9D2D-713460D827DA}" type="presOf" srcId="{E21BF9F0-1BC7-465F-983A-EF1865FDD85A}" destId="{78F4B74F-5321-48FB-927E-60400EA5B86A}" srcOrd="1" destOrd="0" presId="urn:microsoft.com/office/officeart/2005/8/layout/lProcess2"/>
    <dgm:cxn modelId="{1FD84132-E9D7-4764-8A3F-1CEFA69B128E}" type="presOf" srcId="{BBF3A54B-464B-4CC8-95DD-F00611AE477F}" destId="{49081112-4EFC-4CA5-A9EF-C20723DA4725}" srcOrd="0" destOrd="0" presId="urn:microsoft.com/office/officeart/2005/8/layout/lProcess2"/>
    <dgm:cxn modelId="{5E2BFC3C-F9CE-4B9B-B01A-3831B605EF11}" srcId="{90BF838F-6C6C-4473-BE06-D369194F81AB}" destId="{E21BF9F0-1BC7-465F-983A-EF1865FDD85A}" srcOrd="1" destOrd="0" parTransId="{3AC62E51-42EA-4F29-8DE7-89F9C10D481A}" sibTransId="{C26659BB-6D12-4FC8-8B93-97F46D8F7E10}"/>
    <dgm:cxn modelId="{8CFFF36B-6C34-49E2-8862-854AA82D3A6F}" srcId="{90BF838F-6C6C-4473-BE06-D369194F81AB}" destId="{BBF3A54B-464B-4CC8-95DD-F00611AE477F}" srcOrd="2" destOrd="0" parTransId="{BCB74355-57DB-4FF4-BA90-3595F33A5967}" sibTransId="{F8BFEA6B-D171-4D25-8C48-3C7B4CDEB17B}"/>
    <dgm:cxn modelId="{48B1BD7F-53E3-46F0-92F9-CC16EAE26E73}" srcId="{90BF838F-6C6C-4473-BE06-D369194F81AB}" destId="{37A1E489-975B-4A82-8073-93138B510A22}" srcOrd="0" destOrd="0" parTransId="{8BF16713-94E2-4F0E-9C0E-96D84315F627}" sibTransId="{A49F8D2D-FBD0-430F-8106-3C14B90987E6}"/>
    <dgm:cxn modelId="{5A71B58B-8D50-4EF0-BCAF-01933D9B900F}" type="presOf" srcId="{37A1E489-975B-4A82-8073-93138B510A22}" destId="{6BEE215E-BF1A-447B-9D37-E4D6429435FE}" srcOrd="0" destOrd="0" presId="urn:microsoft.com/office/officeart/2005/8/layout/lProcess2"/>
    <dgm:cxn modelId="{D0FA579A-87E1-48B9-967A-DD2B2BBCB4D2}" srcId="{BBF3A54B-464B-4CC8-95DD-F00611AE477F}" destId="{6826F20C-5538-4567-AEE9-2E0B703ECA61}" srcOrd="0" destOrd="0" parTransId="{7A884943-6C37-46C6-BFC0-237139DD251D}" sibTransId="{48B6ACE0-979F-4C5A-B916-E0CFDB2B9FB4}"/>
    <dgm:cxn modelId="{CC9E6A9B-B138-471D-9A42-88FC89DA190D}" srcId="{E21BF9F0-1BC7-465F-983A-EF1865FDD85A}" destId="{2CB399FB-80AE-4B6A-881F-45795A88E0A4}" srcOrd="0" destOrd="0" parTransId="{609ACBF0-99B9-4A18-A3C7-278D6E7B4879}" sibTransId="{17B457CD-DFFF-46A9-87AA-D54F27F634BA}"/>
    <dgm:cxn modelId="{B528AC9F-D71F-4845-B62B-D0F446157CD0}" type="presOf" srcId="{6826F20C-5538-4567-AEE9-2E0B703ECA61}" destId="{FA7F5F66-A654-468B-B554-C114EF548497}" srcOrd="0" destOrd="0" presId="urn:microsoft.com/office/officeart/2005/8/layout/lProcess2"/>
    <dgm:cxn modelId="{BE12ECA1-A11F-4097-A189-D4A52A3B16C2}" type="presOf" srcId="{BBF3A54B-464B-4CC8-95DD-F00611AE477F}" destId="{3A7AF7C2-FCED-42D0-9AC4-8C248B0BC99B}" srcOrd="1" destOrd="0" presId="urn:microsoft.com/office/officeart/2005/8/layout/lProcess2"/>
    <dgm:cxn modelId="{3DC93DA6-2C15-4E70-AFD3-BF73850ECEBE}" type="presOf" srcId="{A12DA3EE-20B9-4B57-987C-B2CECA0F273E}" destId="{CFF41447-F8CA-4DAB-BFB5-93737302A443}" srcOrd="0" destOrd="0" presId="urn:microsoft.com/office/officeart/2005/8/layout/lProcess2"/>
    <dgm:cxn modelId="{D12192AB-E3F8-4EA5-82AD-52F741AB2DBA}" srcId="{BBF3A54B-464B-4CC8-95DD-F00611AE477F}" destId="{82EB4C14-0E0F-47FB-8FEF-37547CF23E3D}" srcOrd="1" destOrd="0" parTransId="{A44A3916-EE77-4EB0-9A61-013AFB68AA13}" sibTransId="{7C16D0F3-A522-4FDE-9C44-140CD86BBC42}"/>
    <dgm:cxn modelId="{559810B2-9B16-4191-B437-7C55E71E350F}" type="presOf" srcId="{F088F9AC-21DE-40A1-953D-8EE9DA30FE3C}" destId="{A0F3993D-FCC6-45C3-8C6D-5506E3DEE88D}" srcOrd="0" destOrd="0" presId="urn:microsoft.com/office/officeart/2005/8/layout/lProcess2"/>
    <dgm:cxn modelId="{9ED1CCBE-1A80-4EA1-B4DD-CA958693E9A1}" type="presOf" srcId="{2CB399FB-80AE-4B6A-881F-45795A88E0A4}" destId="{C50B322B-7061-49B2-9EB9-EFE7FDF88F5E}" srcOrd="0" destOrd="0" presId="urn:microsoft.com/office/officeart/2005/8/layout/lProcess2"/>
    <dgm:cxn modelId="{8249A7C8-B0E9-40CD-A8A6-06C96B5639C7}" type="presOf" srcId="{90BF838F-6C6C-4473-BE06-D369194F81AB}" destId="{1877C25B-C0B4-4B81-9676-5518E1BB2C23}" srcOrd="0" destOrd="0" presId="urn:microsoft.com/office/officeart/2005/8/layout/lProcess2"/>
    <dgm:cxn modelId="{277968D1-A273-4076-AFAE-DADAF194CCEE}" type="presOf" srcId="{37A1E489-975B-4A82-8073-93138B510A22}" destId="{9FD0B1EA-90CB-485A-BA61-D3D97C2DC5FF}" srcOrd="1" destOrd="0" presId="urn:microsoft.com/office/officeart/2005/8/layout/lProcess2"/>
    <dgm:cxn modelId="{FEB505D9-09EE-4C78-B2B6-19B1A1FB72CA}" srcId="{37A1E489-975B-4A82-8073-93138B510A22}" destId="{A12DA3EE-20B9-4B57-987C-B2CECA0F273E}" srcOrd="0" destOrd="0" parTransId="{E7F2B4A1-FB73-452C-BDB7-EE7E88A0188A}" sibTransId="{440051F3-0045-4950-A272-39FF5F29D8FB}"/>
    <dgm:cxn modelId="{1A4B5BEB-FF9E-42E7-B567-81F9AEAD8B22}" srcId="{E21BF9F0-1BC7-465F-983A-EF1865FDD85A}" destId="{F088F9AC-21DE-40A1-953D-8EE9DA30FE3C}" srcOrd="1" destOrd="0" parTransId="{531FCC43-6529-4C64-BE31-57C9C8DB02D5}" sibTransId="{4BB9739F-C374-4783-A125-84DC1F4B4149}"/>
    <dgm:cxn modelId="{942285F3-FA18-4620-BAA3-863B3719CB16}" type="presOf" srcId="{E21BF9F0-1BC7-465F-983A-EF1865FDD85A}" destId="{CC786192-B7B8-4C98-A6BE-4C1D3C2E0086}" srcOrd="0" destOrd="0" presId="urn:microsoft.com/office/officeart/2005/8/layout/lProcess2"/>
    <dgm:cxn modelId="{8FA17302-5869-4F69-B2BD-BAA4D1D2FEF4}" type="presParOf" srcId="{1877C25B-C0B4-4B81-9676-5518E1BB2C23}" destId="{18E5E73B-94A2-42F2-BB4D-38FE83AE27CC}" srcOrd="0" destOrd="0" presId="urn:microsoft.com/office/officeart/2005/8/layout/lProcess2"/>
    <dgm:cxn modelId="{1FE372D5-225B-4B16-937B-BB180ABC3560}" type="presParOf" srcId="{18E5E73B-94A2-42F2-BB4D-38FE83AE27CC}" destId="{6BEE215E-BF1A-447B-9D37-E4D6429435FE}" srcOrd="0" destOrd="0" presId="urn:microsoft.com/office/officeart/2005/8/layout/lProcess2"/>
    <dgm:cxn modelId="{7D11FC64-0AAB-496C-9223-8E529ED764A7}" type="presParOf" srcId="{18E5E73B-94A2-42F2-BB4D-38FE83AE27CC}" destId="{9FD0B1EA-90CB-485A-BA61-D3D97C2DC5FF}" srcOrd="1" destOrd="0" presId="urn:microsoft.com/office/officeart/2005/8/layout/lProcess2"/>
    <dgm:cxn modelId="{E4E17D6C-498F-4197-8684-0091BDD36D83}" type="presParOf" srcId="{18E5E73B-94A2-42F2-BB4D-38FE83AE27CC}" destId="{C164AB37-D98A-4630-A0E4-4DC87AFDD468}" srcOrd="2" destOrd="0" presId="urn:microsoft.com/office/officeart/2005/8/layout/lProcess2"/>
    <dgm:cxn modelId="{F676BC0A-67FE-4693-B16E-7184418D7282}" type="presParOf" srcId="{C164AB37-D98A-4630-A0E4-4DC87AFDD468}" destId="{A0AD2408-2D26-4952-AFA8-9418A7B887B8}" srcOrd="0" destOrd="0" presId="urn:microsoft.com/office/officeart/2005/8/layout/lProcess2"/>
    <dgm:cxn modelId="{8F7D2B6E-C898-418E-B752-CAF2DA39417A}" type="presParOf" srcId="{A0AD2408-2D26-4952-AFA8-9418A7B887B8}" destId="{CFF41447-F8CA-4DAB-BFB5-93737302A443}" srcOrd="0" destOrd="0" presId="urn:microsoft.com/office/officeart/2005/8/layout/lProcess2"/>
    <dgm:cxn modelId="{BC67E1AC-89B4-4B41-AEF5-2B7B5B885595}" type="presParOf" srcId="{1877C25B-C0B4-4B81-9676-5518E1BB2C23}" destId="{9E9F9AE5-4E26-4E13-AB45-56F8F4555B12}" srcOrd="1" destOrd="0" presId="urn:microsoft.com/office/officeart/2005/8/layout/lProcess2"/>
    <dgm:cxn modelId="{D6938457-F699-40C5-AD0C-7634003FC602}" type="presParOf" srcId="{1877C25B-C0B4-4B81-9676-5518E1BB2C23}" destId="{96B4973B-A899-4C7D-BB14-B7602BD67BE8}" srcOrd="2" destOrd="0" presId="urn:microsoft.com/office/officeart/2005/8/layout/lProcess2"/>
    <dgm:cxn modelId="{C125CB05-B913-4527-BF71-454649DF4B9A}" type="presParOf" srcId="{96B4973B-A899-4C7D-BB14-B7602BD67BE8}" destId="{CC786192-B7B8-4C98-A6BE-4C1D3C2E0086}" srcOrd="0" destOrd="0" presId="urn:microsoft.com/office/officeart/2005/8/layout/lProcess2"/>
    <dgm:cxn modelId="{7AC67694-8ED7-47C3-BE59-F0610FC8573D}" type="presParOf" srcId="{96B4973B-A899-4C7D-BB14-B7602BD67BE8}" destId="{78F4B74F-5321-48FB-927E-60400EA5B86A}" srcOrd="1" destOrd="0" presId="urn:microsoft.com/office/officeart/2005/8/layout/lProcess2"/>
    <dgm:cxn modelId="{B92EA893-E864-440A-9724-81A518A3E7C5}" type="presParOf" srcId="{96B4973B-A899-4C7D-BB14-B7602BD67BE8}" destId="{728D90C2-E7B0-4A25-9A85-B81B51B78479}" srcOrd="2" destOrd="0" presId="urn:microsoft.com/office/officeart/2005/8/layout/lProcess2"/>
    <dgm:cxn modelId="{71331078-99D8-4CA2-8F99-6E5DDF143C27}" type="presParOf" srcId="{728D90C2-E7B0-4A25-9A85-B81B51B78479}" destId="{40EAC7AA-BFE3-44A9-9373-19C3E019E261}" srcOrd="0" destOrd="0" presId="urn:microsoft.com/office/officeart/2005/8/layout/lProcess2"/>
    <dgm:cxn modelId="{FDEF1751-B2D6-4BC1-BDE1-42F2D352F618}" type="presParOf" srcId="{40EAC7AA-BFE3-44A9-9373-19C3E019E261}" destId="{C50B322B-7061-49B2-9EB9-EFE7FDF88F5E}" srcOrd="0" destOrd="0" presId="urn:microsoft.com/office/officeart/2005/8/layout/lProcess2"/>
    <dgm:cxn modelId="{FB43F85B-96F5-4859-972E-85B71F0BBD0F}" type="presParOf" srcId="{40EAC7AA-BFE3-44A9-9373-19C3E019E261}" destId="{902DEEE3-D635-4875-9556-9A7F0E7CCDEB}" srcOrd="1" destOrd="0" presId="urn:microsoft.com/office/officeart/2005/8/layout/lProcess2"/>
    <dgm:cxn modelId="{5FBA9F31-E3F3-4A59-B1A8-4C6116A303A4}" type="presParOf" srcId="{40EAC7AA-BFE3-44A9-9373-19C3E019E261}" destId="{A0F3993D-FCC6-45C3-8C6D-5506E3DEE88D}" srcOrd="2" destOrd="0" presId="urn:microsoft.com/office/officeart/2005/8/layout/lProcess2"/>
    <dgm:cxn modelId="{CE3F104A-505E-4D67-96A8-EE5ACC665994}" type="presParOf" srcId="{1877C25B-C0B4-4B81-9676-5518E1BB2C23}" destId="{B425CF37-1948-405D-B226-6DD290A8E993}" srcOrd="3" destOrd="0" presId="urn:microsoft.com/office/officeart/2005/8/layout/lProcess2"/>
    <dgm:cxn modelId="{6E320980-96BA-4BCB-97CC-2CF702B213DB}" type="presParOf" srcId="{1877C25B-C0B4-4B81-9676-5518E1BB2C23}" destId="{CCD72CE4-A2BB-4947-B7A1-AEB82D30C801}" srcOrd="4" destOrd="0" presId="urn:microsoft.com/office/officeart/2005/8/layout/lProcess2"/>
    <dgm:cxn modelId="{54C70CFF-4D55-450A-BC11-B7B511A6CABF}" type="presParOf" srcId="{CCD72CE4-A2BB-4947-B7A1-AEB82D30C801}" destId="{49081112-4EFC-4CA5-A9EF-C20723DA4725}" srcOrd="0" destOrd="0" presId="urn:microsoft.com/office/officeart/2005/8/layout/lProcess2"/>
    <dgm:cxn modelId="{12D91D55-46B0-48AD-B02C-798FA0DC4C86}" type="presParOf" srcId="{CCD72CE4-A2BB-4947-B7A1-AEB82D30C801}" destId="{3A7AF7C2-FCED-42D0-9AC4-8C248B0BC99B}" srcOrd="1" destOrd="0" presId="urn:microsoft.com/office/officeart/2005/8/layout/lProcess2"/>
    <dgm:cxn modelId="{15725A8E-A169-4B94-AC41-624FA63FF585}" type="presParOf" srcId="{CCD72CE4-A2BB-4947-B7A1-AEB82D30C801}" destId="{583A664C-3DCB-4A4F-A923-44D0EEBF9117}" srcOrd="2" destOrd="0" presId="urn:microsoft.com/office/officeart/2005/8/layout/lProcess2"/>
    <dgm:cxn modelId="{D8FF222D-0AE2-40DB-9B6C-C10F6D3872E6}" type="presParOf" srcId="{583A664C-3DCB-4A4F-A923-44D0EEBF9117}" destId="{20176121-AFB4-4525-88E4-2338DF9BF2B3}" srcOrd="0" destOrd="0" presId="urn:microsoft.com/office/officeart/2005/8/layout/lProcess2"/>
    <dgm:cxn modelId="{D07D0C1D-DD87-458E-9002-97F3E270761F}" type="presParOf" srcId="{20176121-AFB4-4525-88E4-2338DF9BF2B3}" destId="{FA7F5F66-A654-468B-B554-C114EF548497}" srcOrd="0" destOrd="0" presId="urn:microsoft.com/office/officeart/2005/8/layout/lProcess2"/>
    <dgm:cxn modelId="{92B16C30-76EC-4ACA-88AB-159B081BACFA}" type="presParOf" srcId="{20176121-AFB4-4525-88E4-2338DF9BF2B3}" destId="{4FA18A49-5E3A-4BB4-A50C-47B2CCA1114D}" srcOrd="1" destOrd="0" presId="urn:microsoft.com/office/officeart/2005/8/layout/lProcess2"/>
    <dgm:cxn modelId="{423610F5-DC6F-4EA4-93DB-49289BFF9EB6}" type="presParOf" srcId="{20176121-AFB4-4525-88E4-2338DF9BF2B3}" destId="{BFFA474E-A898-4380-AB06-B48EDCDEDE4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E215E-BF1A-447B-9D37-E4D6429435FE}">
      <dsp:nvSpPr>
        <dsp:cNvPr id="0" name=""/>
        <dsp:cNvSpPr/>
      </dsp:nvSpPr>
      <dsp:spPr>
        <a:xfrm>
          <a:off x="1009" y="0"/>
          <a:ext cx="2625319" cy="499904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65000"/>
                  <a:lumOff val="35000"/>
                </a:schemeClr>
              </a:solidFill>
            </a:rPr>
            <a:t>Data </a:t>
          </a:r>
        </a:p>
      </dsp:txBody>
      <dsp:txXfrm>
        <a:off x="1009" y="0"/>
        <a:ext cx="2625319" cy="1499713"/>
      </dsp:txXfrm>
    </dsp:sp>
    <dsp:sp modelId="{CFF41447-F8CA-4DAB-BFB5-93737302A443}">
      <dsp:nvSpPr>
        <dsp:cNvPr id="0" name=""/>
        <dsp:cNvSpPr/>
      </dsp:nvSpPr>
      <dsp:spPr>
        <a:xfrm>
          <a:off x="321886" y="1026928"/>
          <a:ext cx="2100255" cy="32461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u="sng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MTA traffic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 Transit Traffic.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Monday to Friday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MTA Station Details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(Latitude / Longitude)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ArcGIS / US Census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Median Income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College University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Level of Education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City Of New York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% of Women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83400" y="1088442"/>
        <a:ext cx="1977227" cy="3123101"/>
      </dsp:txXfrm>
    </dsp:sp>
    <dsp:sp modelId="{CC786192-B7B8-4C98-A6BE-4C1D3C2E0086}">
      <dsp:nvSpPr>
        <dsp:cNvPr id="0" name=""/>
        <dsp:cNvSpPr/>
      </dsp:nvSpPr>
      <dsp:spPr>
        <a:xfrm>
          <a:off x="2823227" y="0"/>
          <a:ext cx="2625319" cy="499904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65000"/>
                  <a:lumOff val="35000"/>
                </a:schemeClr>
              </a:solidFill>
            </a:rPr>
            <a:t>Constraints</a:t>
          </a:r>
        </a:p>
      </dsp:txBody>
      <dsp:txXfrm>
        <a:off x="2823227" y="0"/>
        <a:ext cx="2625319" cy="1499713"/>
      </dsp:txXfrm>
    </dsp:sp>
    <dsp:sp modelId="{C50B322B-7061-49B2-9EB9-EFE7FDF88F5E}">
      <dsp:nvSpPr>
        <dsp:cNvPr id="0" name=""/>
        <dsp:cNvSpPr/>
      </dsp:nvSpPr>
      <dsp:spPr>
        <a:xfrm>
          <a:off x="3085759" y="1042445"/>
          <a:ext cx="2100255" cy="15199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Manhattan Lower East Side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Data Merged On: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u="none" kern="1200" dirty="0"/>
            <a:t> Station Name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u="none" kern="1200" dirty="0"/>
            <a:t>Latitude / Longitude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u="none" kern="1200" dirty="0"/>
            <a:t>GEOID</a:t>
          </a:r>
        </a:p>
      </dsp:txBody>
      <dsp:txXfrm>
        <a:off x="3130277" y="1086963"/>
        <a:ext cx="2011219" cy="1430905"/>
      </dsp:txXfrm>
    </dsp:sp>
    <dsp:sp modelId="{A0F3993D-FCC6-45C3-8C6D-5506E3DEE88D}">
      <dsp:nvSpPr>
        <dsp:cNvPr id="0" name=""/>
        <dsp:cNvSpPr/>
      </dsp:nvSpPr>
      <dsp:spPr>
        <a:xfrm>
          <a:off x="3085759" y="3087359"/>
          <a:ext cx="2100255" cy="16287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u="sng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Assumptions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r>
            <a:rPr lang="en-US" sz="1200" i="1" u="sng" kern="1200" dirty="0"/>
            <a:t>Traffic:  </a:t>
          </a:r>
          <a:r>
            <a:rPr lang="en-US" sz="1200" kern="1200" dirty="0"/>
            <a:t>Large Numbers to 0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Corrected Reverse Counts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1" u="sng" kern="1200" dirty="0"/>
            <a:t>Details: </a:t>
          </a:r>
          <a:r>
            <a:rPr lang="en-US" sz="1200" kern="1200" dirty="0"/>
            <a:t>Stations that shared a division and Station name were deduped</a:t>
          </a:r>
        </a:p>
      </dsp:txBody>
      <dsp:txXfrm>
        <a:off x="3133463" y="3135063"/>
        <a:ext cx="2004847" cy="1533342"/>
      </dsp:txXfrm>
    </dsp:sp>
    <dsp:sp modelId="{49081112-4EFC-4CA5-A9EF-C20723DA4725}">
      <dsp:nvSpPr>
        <dsp:cNvPr id="0" name=""/>
        <dsp:cNvSpPr/>
      </dsp:nvSpPr>
      <dsp:spPr>
        <a:xfrm>
          <a:off x="5645446" y="0"/>
          <a:ext cx="2625319" cy="499904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>
                  <a:lumMod val="65000"/>
                  <a:lumOff val="35000"/>
                </a:schemeClr>
              </a:solidFill>
            </a:rPr>
            <a:t>Results</a:t>
          </a:r>
          <a:endParaRPr lang="en-US" sz="18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>
        <a:off x="5645446" y="0"/>
        <a:ext cx="2625319" cy="1499713"/>
      </dsp:txXfrm>
    </dsp:sp>
    <dsp:sp modelId="{FA7F5F66-A654-468B-B554-C114EF548497}">
      <dsp:nvSpPr>
        <dsp:cNvPr id="0" name=""/>
        <dsp:cNvSpPr/>
      </dsp:nvSpPr>
      <dsp:spPr>
        <a:xfrm>
          <a:off x="5907977" y="1079868"/>
          <a:ext cx="2100255" cy="1507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First Proposal</a:t>
          </a:r>
          <a:endParaRPr lang="en-US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Based on traffic and location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00"/>
              </a:solidFill>
            </a:rPr>
            <a:t>Fulton Street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00"/>
              </a:solidFill>
            </a:rPr>
            <a:t>14 St Union Station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00"/>
              </a:solidFill>
            </a:rPr>
            <a:t>Grand Central</a:t>
          </a:r>
        </a:p>
      </dsp:txBody>
      <dsp:txXfrm>
        <a:off x="5952124" y="1124015"/>
        <a:ext cx="2011961" cy="1418986"/>
      </dsp:txXfrm>
    </dsp:sp>
    <dsp:sp modelId="{BFFA474E-A898-4380-AB06-B48EDCDEDE4D}">
      <dsp:nvSpPr>
        <dsp:cNvPr id="0" name=""/>
        <dsp:cNvSpPr/>
      </dsp:nvSpPr>
      <dsp:spPr>
        <a:xfrm>
          <a:off x="5907977" y="3019173"/>
          <a:ext cx="2100255" cy="15072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u="sng" kern="1200" dirty="0"/>
            <a:t>Second Proposal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u="none" kern="1200" dirty="0"/>
            <a:t>Based on Weighted Averages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00"/>
              </a:solidFill>
            </a:rPr>
            <a:t>East Broadway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00"/>
              </a:solidFill>
            </a:rPr>
            <a:t>Grand Central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srgbClr val="FFFF00"/>
              </a:solidFill>
            </a:rPr>
            <a:t>86</a:t>
          </a:r>
          <a:r>
            <a:rPr lang="en-US" sz="1200" b="1" i="1" kern="1200" baseline="30000" dirty="0">
              <a:solidFill>
                <a:srgbClr val="FFFF00"/>
              </a:solidFill>
            </a:rPr>
            <a:t>th</a:t>
          </a:r>
          <a:r>
            <a:rPr lang="en-US" sz="1200" b="1" i="1" kern="1200" dirty="0">
              <a:solidFill>
                <a:srgbClr val="FFFF00"/>
              </a:solidFill>
            </a:rPr>
            <a:t> ST</a:t>
          </a:r>
          <a:endParaRPr lang="en-US" sz="1200" b="1" u="sng" kern="1200" dirty="0"/>
        </a:p>
      </dsp:txBody>
      <dsp:txXfrm>
        <a:off x="5952124" y="3063320"/>
        <a:ext cx="2011961" cy="1418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828" cy="466012"/>
          </a:xfrm>
          <a:prstGeom prst="rect">
            <a:avLst/>
          </a:prstGeom>
        </p:spPr>
        <p:txBody>
          <a:bodyPr vert="horz" lIns="93298" tIns="46649" rIns="93298" bIns="4664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656" y="0"/>
            <a:ext cx="3043828" cy="466012"/>
          </a:xfrm>
          <a:prstGeom prst="rect">
            <a:avLst/>
          </a:prstGeom>
        </p:spPr>
        <p:txBody>
          <a:bodyPr vert="horz" lIns="93298" tIns="46649" rIns="93298" bIns="4664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8DA45F0-F278-4E03-BAEA-4B264DD4B735}" type="datetimeFigureOut">
              <a:rPr lang="en-US"/>
              <a:pPr>
                <a:defRPr/>
              </a:pPr>
              <a:t>7/8/18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1498"/>
            <a:ext cx="3043828" cy="466011"/>
          </a:xfrm>
          <a:prstGeom prst="rect">
            <a:avLst/>
          </a:prstGeom>
        </p:spPr>
        <p:txBody>
          <a:bodyPr vert="horz" lIns="93298" tIns="46649" rIns="93298" bIns="4664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656" y="8841498"/>
            <a:ext cx="3043828" cy="466011"/>
          </a:xfrm>
          <a:prstGeom prst="rect">
            <a:avLst/>
          </a:prstGeom>
        </p:spPr>
        <p:txBody>
          <a:bodyPr vert="horz" lIns="93298" tIns="46649" rIns="93298" bIns="4664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9A40885-B961-455E-931A-B34AA67601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24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828" cy="466012"/>
          </a:xfrm>
          <a:prstGeom prst="rect">
            <a:avLst/>
          </a:prstGeom>
        </p:spPr>
        <p:txBody>
          <a:bodyPr vert="horz" lIns="93298" tIns="46649" rIns="93298" bIns="4664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7656" y="0"/>
            <a:ext cx="3043828" cy="466012"/>
          </a:xfrm>
          <a:prstGeom prst="rect">
            <a:avLst/>
          </a:prstGeom>
        </p:spPr>
        <p:txBody>
          <a:bodyPr vert="horz" lIns="93298" tIns="46649" rIns="93298" bIns="4664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C197976-26B3-483D-9F22-C564BB0B4D64}" type="datetimeFigureOut">
              <a:rPr lang="en-US"/>
              <a:pPr>
                <a:defRPr/>
              </a:pPr>
              <a:t>7/8/18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98" tIns="46649" rIns="93298" bIns="4664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796" y="4421545"/>
            <a:ext cx="5617510" cy="4189333"/>
          </a:xfrm>
          <a:prstGeom prst="rect">
            <a:avLst/>
          </a:prstGeom>
        </p:spPr>
        <p:txBody>
          <a:bodyPr vert="horz" lIns="93298" tIns="46649" rIns="93298" bIns="46649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1498"/>
            <a:ext cx="3043828" cy="466011"/>
          </a:xfrm>
          <a:prstGeom prst="rect">
            <a:avLst/>
          </a:prstGeom>
        </p:spPr>
        <p:txBody>
          <a:bodyPr vert="horz" lIns="93298" tIns="46649" rIns="93298" bIns="4664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7656" y="8841498"/>
            <a:ext cx="3043828" cy="466011"/>
          </a:xfrm>
          <a:prstGeom prst="rect">
            <a:avLst/>
          </a:prstGeom>
        </p:spPr>
        <p:txBody>
          <a:bodyPr vert="horz" lIns="93298" tIns="46649" rIns="93298" bIns="4664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C031376-14D4-491A-AA87-134E94E7B3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536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5C8727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6469A-BBC7-AA41-BD04-73041A53B1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73250" y="755650"/>
            <a:ext cx="5397500" cy="5346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7"/>
          <p:cNvCxnSpPr/>
          <p:nvPr userDrawn="1"/>
        </p:nvCxnSpPr>
        <p:spPr>
          <a:xfrm>
            <a:off x="3119438" y="4187825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8"/>
          <p:cNvCxnSpPr/>
          <p:nvPr userDrawn="1"/>
        </p:nvCxnSpPr>
        <p:spPr>
          <a:xfrm>
            <a:off x="3119438" y="6059488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5C8727"/>
              </a:solidFill>
            </a:endParaRPr>
          </a:p>
        </p:txBody>
      </p:sp>
      <p:sp>
        <p:nvSpPr>
          <p:cNvPr id="9" name="Text Placeholder 2"/>
          <p:cNvSpPr>
            <a:spLocks/>
          </p:cNvSpPr>
          <p:nvPr userDrawn="1"/>
        </p:nvSpPr>
        <p:spPr bwMode="auto">
          <a:xfrm>
            <a:off x="3119438" y="4324350"/>
            <a:ext cx="4792662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spcBef>
                <a:spcPts val="100"/>
              </a:spcBef>
              <a:buFont typeface="Arial" charset="0"/>
              <a:buNone/>
            </a:pPr>
            <a:r>
              <a:rPr lang="en-US" sz="1600" dirty="0">
                <a:solidFill>
                  <a:srgbClr val="969696"/>
                </a:solidFill>
              </a:rPr>
              <a:t>First in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699" y="4684528"/>
            <a:ext cx="4791654" cy="86611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3100"/>
              </a:lnSpc>
              <a:defRPr sz="3000" b="0" i="0" cap="none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119699" y="5550341"/>
            <a:ext cx="4791654" cy="315281"/>
          </a:xfr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F7BE2-4657-DC48-83CE-1BCA95241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332" y="176397"/>
            <a:ext cx="1576716" cy="156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551673-457E-CD4A-957F-A4FAA83B6A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39453" y="2529467"/>
            <a:ext cx="2502434" cy="1125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516CC8-0D2A-1A41-9365-8406849C7E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7360" y="2529467"/>
            <a:ext cx="2042093" cy="11253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26051A-A206-9B48-9665-D9C3D4BDA3F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97876" y="2529467"/>
            <a:ext cx="1925053" cy="1125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 userDrawn="1"/>
        </p:nvSpPr>
        <p:spPr>
          <a:xfrm>
            <a:off x="1957388" y="574675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8128000" y="6475413"/>
            <a:ext cx="674688" cy="365125"/>
          </a:xfrm>
          <a:prstGeom prst="rect">
            <a:avLst/>
          </a:prstGeom>
        </p:spPr>
        <p:txBody>
          <a:bodyPr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5DD4C46-D912-49E0-8568-F97A5517E485}" type="slidenum">
              <a:rPr lang="en-US" sz="1000">
                <a:solidFill>
                  <a:srgbClr val="717073"/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solidFill>
                <a:srgbClr val="717073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23722"/>
            <a:ext cx="7221537" cy="85407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1280159"/>
            <a:ext cx="8101584" cy="4110985"/>
          </a:xfrm>
        </p:spPr>
        <p:txBody>
          <a:bodyPr/>
          <a:lstStyle>
            <a:lvl2pPr>
              <a:buFontTx/>
              <a:buChar char="–"/>
              <a:defRPr/>
            </a:lvl2pPr>
            <a:lvl4pPr>
              <a:buFontTx/>
              <a:buChar char="–"/>
              <a:defRPr/>
            </a:lvl4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213" y="6246813"/>
            <a:ext cx="6846887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717073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SF-PRI-C_RGB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9725" y="1719263"/>
            <a:ext cx="33670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7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5C8727"/>
              </a:solidFill>
            </a:endParaRPr>
          </a:p>
        </p:txBody>
      </p:sp>
      <p:sp>
        <p:nvSpPr>
          <p:cNvPr id="6" name="Rectangle 7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5C8727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0B462-CE43-7541-A99F-FC63EFCF55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250" y="755650"/>
            <a:ext cx="53975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5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USF Tickertape Graphic-RGB_PPT_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64" y="2636838"/>
            <a:ext cx="8394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7"/>
          <p:cNvCxnSpPr/>
          <p:nvPr/>
        </p:nvCxnSpPr>
        <p:spPr>
          <a:xfrm>
            <a:off x="3119438" y="4187825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8"/>
          <p:cNvCxnSpPr/>
          <p:nvPr/>
        </p:nvCxnSpPr>
        <p:spPr>
          <a:xfrm>
            <a:off x="3119438" y="6059488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solidFill>
                <a:srgbClr val="5C872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699" y="4684530"/>
            <a:ext cx="4791654" cy="866119"/>
          </a:xfrm>
        </p:spPr>
        <p:txBody>
          <a:bodyPr anchor="t"/>
          <a:lstStyle>
            <a:lvl1pPr algn="l">
              <a:lnSpc>
                <a:spcPts val="2325"/>
              </a:lnSpc>
              <a:defRPr sz="2250" b="0" i="0" cap="none">
                <a:latin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119699" y="5550343"/>
            <a:ext cx="4791654" cy="315281"/>
          </a:xfrm>
        </p:spPr>
        <p:txBody>
          <a:bodyPr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4601" y="346947"/>
            <a:ext cx="1568823" cy="159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USF Tickertape Graphic-RGB_PPT_v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63" y="2636838"/>
            <a:ext cx="8394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7"/>
          <p:cNvCxnSpPr/>
          <p:nvPr userDrawn="1"/>
        </p:nvCxnSpPr>
        <p:spPr>
          <a:xfrm>
            <a:off x="3119438" y="4187825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8"/>
          <p:cNvCxnSpPr/>
          <p:nvPr userDrawn="1"/>
        </p:nvCxnSpPr>
        <p:spPr>
          <a:xfrm>
            <a:off x="3119438" y="6059488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5C8727"/>
              </a:solidFill>
            </a:endParaRPr>
          </a:p>
        </p:txBody>
      </p:sp>
      <p:sp>
        <p:nvSpPr>
          <p:cNvPr id="16" name="Text Placeholder 2"/>
          <p:cNvSpPr>
            <a:spLocks/>
          </p:cNvSpPr>
          <p:nvPr userDrawn="1"/>
        </p:nvSpPr>
        <p:spPr bwMode="auto">
          <a:xfrm>
            <a:off x="3119699" y="4333503"/>
            <a:ext cx="4792662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spcBef>
                <a:spcPts val="100"/>
              </a:spcBef>
              <a:buFont typeface="Arial" charset="0"/>
              <a:buNone/>
            </a:pPr>
            <a:r>
              <a:rPr lang="en-US" sz="1600" dirty="0">
                <a:solidFill>
                  <a:srgbClr val="969696"/>
                </a:solidFill>
              </a:rPr>
              <a:t>A Taste of What’s Cooking at US Foods</a:t>
            </a:r>
          </a:p>
        </p:txBody>
      </p:sp>
    </p:spTree>
    <p:extLst>
      <p:ext uri="{BB962C8B-B14F-4D97-AF65-F5344CB8AC3E}">
        <p14:creationId xmlns:p14="http://schemas.microsoft.com/office/powerpoint/2010/main" val="305135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1957389" y="574675"/>
            <a:ext cx="184731" cy="3000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+mn-lt"/>
            </a:endParaRPr>
          </a:p>
        </p:txBody>
      </p:sp>
      <p:pic>
        <p:nvPicPr>
          <p:cNvPr id="5" name="Picture 13" descr="USF-PRI-C_RGB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8150" y="212725"/>
            <a:ext cx="731838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/>
          <p:nvPr/>
        </p:nvSpPr>
        <p:spPr>
          <a:xfrm>
            <a:off x="7972426" y="127002"/>
            <a:ext cx="823913" cy="841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47039" y="227467"/>
            <a:ext cx="727075" cy="6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213" y="123724"/>
            <a:ext cx="7221537" cy="854075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784" y="1280161"/>
            <a:ext cx="8101584" cy="4110985"/>
          </a:xfrm>
        </p:spPr>
        <p:txBody>
          <a:bodyPr/>
          <a:lstStyle>
            <a:lvl2pPr>
              <a:buFontTx/>
              <a:buChar char="–"/>
              <a:defRPr/>
            </a:lvl2pPr>
            <a:lvl4pPr>
              <a:buFontTx/>
              <a:buChar char="–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7214" y="6246815"/>
            <a:ext cx="6846887" cy="365125"/>
          </a:xfrm>
          <a:prstGeom prst="rect">
            <a:avLst/>
          </a:prstGeom>
        </p:spPr>
        <p:txBody>
          <a:bodyPr/>
          <a:lstStyle>
            <a:lvl1pPr algn="l">
              <a:defRPr sz="750">
                <a:solidFill>
                  <a:srgbClr val="717073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1" name="Picture 10" descr="GREAT FOOD MADE EAS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9" y="6211609"/>
            <a:ext cx="2987670" cy="597534"/>
          </a:xfrm>
          <a:prstGeom prst="rect">
            <a:avLst/>
          </a:prstGeom>
        </p:spPr>
      </p:pic>
      <p:sp>
        <p:nvSpPr>
          <p:cNvPr id="13" name="TextBox 5"/>
          <p:cNvSpPr txBox="1"/>
          <p:nvPr userDrawn="1"/>
        </p:nvSpPr>
        <p:spPr>
          <a:xfrm>
            <a:off x="1957388" y="574675"/>
            <a:ext cx="184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pic>
        <p:nvPicPr>
          <p:cNvPr id="14" name="Picture 13" descr="USF-PRI-C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8150" y="212725"/>
            <a:ext cx="731838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8"/>
          <p:cNvSpPr/>
          <p:nvPr userDrawn="1"/>
        </p:nvSpPr>
        <p:spPr>
          <a:xfrm>
            <a:off x="7972425" y="127000"/>
            <a:ext cx="823913" cy="841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47038" y="227465"/>
            <a:ext cx="727075" cy="6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GREAT FOOD MADE EASY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9" y="6211609"/>
            <a:ext cx="2987670" cy="59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3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342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o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USF-PRI-C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9725" y="1719263"/>
            <a:ext cx="336708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7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5C8727"/>
              </a:solidFill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57500" y="1682115"/>
            <a:ext cx="3429000" cy="349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317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USF Tickertape Graphic-RGB_PPT_v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63" y="2636838"/>
            <a:ext cx="83947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7"/>
          <p:cNvCxnSpPr/>
          <p:nvPr userDrawn="1"/>
        </p:nvCxnSpPr>
        <p:spPr>
          <a:xfrm>
            <a:off x="3119438" y="4187825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8"/>
          <p:cNvCxnSpPr/>
          <p:nvPr userDrawn="1"/>
        </p:nvCxnSpPr>
        <p:spPr>
          <a:xfrm>
            <a:off x="3119438" y="6059488"/>
            <a:ext cx="449262" cy="0"/>
          </a:xfrm>
          <a:prstGeom prst="line">
            <a:avLst/>
          </a:prstGeom>
          <a:ln w="12700">
            <a:solidFill>
              <a:srgbClr val="CF452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 userDrawn="1"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5C87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5C8727"/>
              </a:solidFill>
            </a:endParaRPr>
          </a:p>
        </p:txBody>
      </p:sp>
      <p:sp>
        <p:nvSpPr>
          <p:cNvPr id="9" name="Text Placeholder 2"/>
          <p:cNvSpPr>
            <a:spLocks/>
          </p:cNvSpPr>
          <p:nvPr userDrawn="1"/>
        </p:nvSpPr>
        <p:spPr bwMode="auto">
          <a:xfrm>
            <a:off x="3119438" y="4324350"/>
            <a:ext cx="4792662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85000"/>
              </a:lnSpc>
              <a:spcBef>
                <a:spcPts val="100"/>
              </a:spcBef>
              <a:buFont typeface="Arial" charset="0"/>
              <a:buNone/>
            </a:pPr>
            <a:r>
              <a:rPr lang="en-US" sz="1600" dirty="0">
                <a:solidFill>
                  <a:srgbClr val="969696"/>
                </a:solidFill>
              </a:rPr>
              <a:t>A Taste of What’s Cooking at US Foods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699" y="4684528"/>
            <a:ext cx="4791654" cy="866119"/>
          </a:xfrm>
        </p:spPr>
        <p:txBody>
          <a:bodyPr anchor="t"/>
          <a:lstStyle>
            <a:lvl1pPr algn="l">
              <a:lnSpc>
                <a:spcPts val="3100"/>
              </a:lnSpc>
              <a:defRPr sz="3000" b="0" i="0" cap="none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119699" y="5550341"/>
            <a:ext cx="4791654" cy="315281"/>
          </a:xfrm>
        </p:spPr>
        <p:txBody>
          <a:bodyPr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4600" y="346947"/>
            <a:ext cx="1568823" cy="159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9047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8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7.xml"/><Relationship Id="rId9" Type="http://schemas.openxmlformats.org/officeDocument/2006/relationships/tags" Target="../tags/tag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7213" y="1216025"/>
            <a:ext cx="81026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8141" name="Title Placeholder 1"/>
          <p:cNvSpPr>
            <a:spLocks noGrp="1"/>
          </p:cNvSpPr>
          <p:nvPr>
            <p:ph type="title"/>
          </p:nvPr>
        </p:nvSpPr>
        <p:spPr bwMode="auto">
          <a:xfrm>
            <a:off x="557213" y="132732"/>
            <a:ext cx="722153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68F1798-664D-4CED-9BAA-CB5E928050C2}"/>
              </a:ext>
            </a:extLst>
          </p:cNvPr>
          <p:cNvSpPr txBox="1">
            <a:spLocks/>
          </p:cNvSpPr>
          <p:nvPr userDrawn="1"/>
        </p:nvSpPr>
        <p:spPr>
          <a:xfrm>
            <a:off x="8128000" y="6475413"/>
            <a:ext cx="674688" cy="365125"/>
          </a:xfrm>
          <a:prstGeom prst="rect">
            <a:avLst/>
          </a:prstGeom>
        </p:spPr>
        <p:txBody>
          <a:bodyPr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5DD4C46-D912-49E0-8568-F97A5517E485}" type="slidenum">
              <a:rPr lang="en-US" sz="1000">
                <a:solidFill>
                  <a:srgbClr val="717073"/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solidFill>
                <a:srgbClr val="717073"/>
              </a:solidFill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8F88D6-DC44-4B91-A3AC-D27AA6E77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213" y="6246813"/>
            <a:ext cx="6846887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717073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6FFD81-9119-EF44-B913-3966D2621F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88973" y="132733"/>
            <a:ext cx="883391" cy="8540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457200" rtl="0" eaLnBrk="0" fontAlgn="base" hangingPunct="0">
        <a:lnSpc>
          <a:spcPts val="3100"/>
        </a:lnSpc>
        <a:spcBef>
          <a:spcPct val="0"/>
        </a:spcBef>
        <a:spcAft>
          <a:spcPct val="0"/>
        </a:spcAft>
        <a:defRPr sz="2400" b="1" kern="1200">
          <a:solidFill>
            <a:srgbClr val="71707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ts val="3100"/>
        </a:lnSpc>
        <a:spcBef>
          <a:spcPct val="0"/>
        </a:spcBef>
        <a:spcAft>
          <a:spcPct val="0"/>
        </a:spcAft>
        <a:defRPr sz="2400" b="1">
          <a:solidFill>
            <a:srgbClr val="717073"/>
          </a:solidFill>
          <a:latin typeface="Arial" charset="0"/>
          <a:cs typeface="Arial" charset="0"/>
        </a:defRPr>
      </a:lvl2pPr>
      <a:lvl3pPr algn="l" defTabSz="457200" rtl="0" eaLnBrk="0" fontAlgn="base" hangingPunct="0">
        <a:lnSpc>
          <a:spcPts val="3100"/>
        </a:lnSpc>
        <a:spcBef>
          <a:spcPct val="0"/>
        </a:spcBef>
        <a:spcAft>
          <a:spcPct val="0"/>
        </a:spcAft>
        <a:defRPr sz="2400" b="1">
          <a:solidFill>
            <a:srgbClr val="717073"/>
          </a:solidFill>
          <a:latin typeface="Arial" charset="0"/>
          <a:cs typeface="Arial" charset="0"/>
        </a:defRPr>
      </a:lvl3pPr>
      <a:lvl4pPr algn="l" defTabSz="457200" rtl="0" eaLnBrk="0" fontAlgn="base" hangingPunct="0">
        <a:lnSpc>
          <a:spcPts val="3100"/>
        </a:lnSpc>
        <a:spcBef>
          <a:spcPct val="0"/>
        </a:spcBef>
        <a:spcAft>
          <a:spcPct val="0"/>
        </a:spcAft>
        <a:defRPr sz="2400" b="1">
          <a:solidFill>
            <a:srgbClr val="717073"/>
          </a:solidFill>
          <a:latin typeface="Arial" charset="0"/>
          <a:cs typeface="Arial" charset="0"/>
        </a:defRPr>
      </a:lvl4pPr>
      <a:lvl5pPr algn="l" defTabSz="457200" rtl="0" eaLnBrk="0" fontAlgn="base" hangingPunct="0">
        <a:lnSpc>
          <a:spcPts val="3100"/>
        </a:lnSpc>
        <a:spcBef>
          <a:spcPct val="0"/>
        </a:spcBef>
        <a:spcAft>
          <a:spcPct val="0"/>
        </a:spcAft>
        <a:defRPr sz="2400" b="1">
          <a:solidFill>
            <a:srgbClr val="717073"/>
          </a:solidFill>
          <a:latin typeface="Arial" charset="0"/>
          <a:cs typeface="Arial" charset="0"/>
        </a:defRPr>
      </a:lvl5pPr>
      <a:lvl6pPr marL="457200" algn="l" defTabSz="457200" rtl="0" fontAlgn="base">
        <a:lnSpc>
          <a:spcPts val="3100"/>
        </a:lnSpc>
        <a:spcBef>
          <a:spcPct val="0"/>
        </a:spcBef>
        <a:spcAft>
          <a:spcPct val="0"/>
        </a:spcAft>
        <a:defRPr sz="2600" b="1">
          <a:solidFill>
            <a:srgbClr val="717073"/>
          </a:solidFill>
          <a:latin typeface="Arial" charset="0"/>
          <a:cs typeface="Arial" charset="0"/>
        </a:defRPr>
      </a:lvl6pPr>
      <a:lvl7pPr marL="914400" algn="l" defTabSz="457200" rtl="0" fontAlgn="base">
        <a:lnSpc>
          <a:spcPts val="3100"/>
        </a:lnSpc>
        <a:spcBef>
          <a:spcPct val="0"/>
        </a:spcBef>
        <a:spcAft>
          <a:spcPct val="0"/>
        </a:spcAft>
        <a:defRPr sz="2600" b="1">
          <a:solidFill>
            <a:srgbClr val="717073"/>
          </a:solidFill>
          <a:latin typeface="Arial" charset="0"/>
          <a:cs typeface="Arial" charset="0"/>
        </a:defRPr>
      </a:lvl7pPr>
      <a:lvl8pPr marL="1371600" algn="l" defTabSz="457200" rtl="0" fontAlgn="base">
        <a:lnSpc>
          <a:spcPts val="3100"/>
        </a:lnSpc>
        <a:spcBef>
          <a:spcPct val="0"/>
        </a:spcBef>
        <a:spcAft>
          <a:spcPct val="0"/>
        </a:spcAft>
        <a:defRPr sz="2600" b="1">
          <a:solidFill>
            <a:srgbClr val="717073"/>
          </a:solidFill>
          <a:latin typeface="Arial" charset="0"/>
          <a:cs typeface="Arial" charset="0"/>
        </a:defRPr>
      </a:lvl8pPr>
      <a:lvl9pPr marL="1828800" algn="l" defTabSz="457200" rtl="0" fontAlgn="base">
        <a:lnSpc>
          <a:spcPts val="3100"/>
        </a:lnSpc>
        <a:spcBef>
          <a:spcPct val="0"/>
        </a:spcBef>
        <a:spcAft>
          <a:spcPct val="0"/>
        </a:spcAft>
        <a:defRPr sz="2600" b="1">
          <a:solidFill>
            <a:srgbClr val="717073"/>
          </a:solidFill>
          <a:latin typeface="Arial" charset="0"/>
          <a:cs typeface="Arial" charset="0"/>
        </a:defRPr>
      </a:lvl9pPr>
    </p:titleStyle>
    <p:bodyStyle>
      <a:lvl1pPr marL="177800" indent="-177800" algn="l" defTabSz="457200" rtl="0" fontAlgn="base">
        <a:spcBef>
          <a:spcPts val="60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00" indent="-158750" algn="l" defTabSz="457200" rtl="0" fontAlgn="base">
        <a:spcBef>
          <a:spcPts val="600"/>
        </a:spcBef>
        <a:spcAft>
          <a:spcPct val="0"/>
        </a:spcAft>
        <a:buFont typeface="Arial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200" indent="-195263" algn="l" defTabSz="457200" rtl="0" fontAlgn="base">
        <a:spcBef>
          <a:spcPts val="6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549400" indent="-177800" algn="l" defTabSz="457200" rtl="0" fontAlgn="base">
        <a:spcBef>
          <a:spcPts val="6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943100" indent="-150813" algn="l" defTabSz="457200" rtl="0" fontAlgn="base">
        <a:spcBef>
          <a:spcPts val="600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0"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2" name="Objec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57214" y="1216027"/>
            <a:ext cx="81026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41" name="Title Placeholder 1"/>
          <p:cNvSpPr>
            <a:spLocks noGrp="1"/>
          </p:cNvSpPr>
          <p:nvPr>
            <p:ph type="title"/>
          </p:nvPr>
        </p:nvSpPr>
        <p:spPr bwMode="auto">
          <a:xfrm>
            <a:off x="557213" y="132734"/>
            <a:ext cx="7221537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1" name="think-cell Slide" r:id="rId13" imgW="360" imgH="360" progId="TCLayout.ActiveDocument.1">
                  <p:embed/>
                </p:oleObj>
              </mc:Choice>
              <mc:Fallback>
                <p:oleObj name="think-cell Slide" r:id="rId13" imgW="360" imgH="36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3C090DC-EA11-402F-A4A7-67FC4EFB8211}"/>
              </a:ext>
            </a:extLst>
          </p:cNvPr>
          <p:cNvSpPr txBox="1">
            <a:spLocks/>
          </p:cNvSpPr>
          <p:nvPr userDrawn="1"/>
        </p:nvSpPr>
        <p:spPr>
          <a:xfrm>
            <a:off x="8128000" y="6475413"/>
            <a:ext cx="674688" cy="365125"/>
          </a:xfrm>
          <a:prstGeom prst="rect">
            <a:avLst/>
          </a:prstGeom>
        </p:spPr>
        <p:txBody>
          <a:bodyPr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5DD4C46-D912-49E0-8568-F97A5517E485}" type="slidenum">
              <a:rPr lang="en-US" sz="1000">
                <a:solidFill>
                  <a:srgbClr val="717073"/>
                </a:solidFill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solidFill>
                <a:srgbClr val="717073"/>
              </a:solidFill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F583202-AF9A-4601-9261-B2E14BF332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47038" y="227465"/>
            <a:ext cx="727075" cy="67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8BEE493-B811-4C4B-8F7A-835452D0C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213" y="6246813"/>
            <a:ext cx="6846887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rgbClr val="717073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3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</p:sldLayoutIdLst>
  <p:hf hdr="0" ftr="0" dt="0"/>
  <p:txStyles>
    <p:titleStyle>
      <a:lvl1pPr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2400" b="1" kern="1200">
          <a:solidFill>
            <a:srgbClr val="717073"/>
          </a:solidFill>
          <a:latin typeface="+mj-lt"/>
          <a:ea typeface="+mj-ea"/>
          <a:cs typeface="+mj-cs"/>
        </a:defRPr>
      </a:lvl1pPr>
      <a:lvl2pPr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800" b="1">
          <a:solidFill>
            <a:srgbClr val="717073"/>
          </a:solidFill>
          <a:latin typeface="Arial" charset="0"/>
          <a:cs typeface="Arial" charset="0"/>
        </a:defRPr>
      </a:lvl2pPr>
      <a:lvl3pPr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800" b="1">
          <a:solidFill>
            <a:srgbClr val="717073"/>
          </a:solidFill>
          <a:latin typeface="Arial" charset="0"/>
          <a:cs typeface="Arial" charset="0"/>
        </a:defRPr>
      </a:lvl3pPr>
      <a:lvl4pPr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800" b="1">
          <a:solidFill>
            <a:srgbClr val="717073"/>
          </a:solidFill>
          <a:latin typeface="Arial" charset="0"/>
          <a:cs typeface="Arial" charset="0"/>
        </a:defRPr>
      </a:lvl4pPr>
      <a:lvl5pPr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800" b="1">
          <a:solidFill>
            <a:srgbClr val="717073"/>
          </a:solidFill>
          <a:latin typeface="Arial" charset="0"/>
          <a:cs typeface="Arial" charset="0"/>
        </a:defRPr>
      </a:lvl5pPr>
      <a:lvl6pPr marL="342900"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950" b="1">
          <a:solidFill>
            <a:srgbClr val="717073"/>
          </a:solidFill>
          <a:latin typeface="Arial" charset="0"/>
          <a:cs typeface="Arial" charset="0"/>
        </a:defRPr>
      </a:lvl6pPr>
      <a:lvl7pPr marL="685800"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950" b="1">
          <a:solidFill>
            <a:srgbClr val="717073"/>
          </a:solidFill>
          <a:latin typeface="Arial" charset="0"/>
          <a:cs typeface="Arial" charset="0"/>
        </a:defRPr>
      </a:lvl7pPr>
      <a:lvl8pPr marL="1028700"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950" b="1">
          <a:solidFill>
            <a:srgbClr val="717073"/>
          </a:solidFill>
          <a:latin typeface="Arial" charset="0"/>
          <a:cs typeface="Arial" charset="0"/>
        </a:defRPr>
      </a:lvl8pPr>
      <a:lvl9pPr marL="1371600" algn="l" defTabSz="342900" rtl="0" eaLnBrk="1" fontAlgn="base" hangingPunct="1">
        <a:lnSpc>
          <a:spcPts val="2325"/>
        </a:lnSpc>
        <a:spcBef>
          <a:spcPct val="0"/>
        </a:spcBef>
        <a:spcAft>
          <a:spcPct val="0"/>
        </a:spcAft>
        <a:defRPr sz="1950" b="1">
          <a:solidFill>
            <a:srgbClr val="717073"/>
          </a:solidFill>
          <a:latin typeface="Arial" charset="0"/>
          <a:cs typeface="Arial" charset="0"/>
        </a:defRPr>
      </a:lvl9pPr>
    </p:titleStyle>
    <p:bodyStyle>
      <a:lvl1pPr marL="133350" indent="-133350" algn="l" defTabSz="342900" rtl="0" eaLnBrk="1" fontAlgn="base" hangingPunct="1">
        <a:spcBef>
          <a:spcPts val="450"/>
        </a:spcBef>
        <a:spcAft>
          <a:spcPct val="0"/>
        </a:spcAft>
        <a:buFont typeface="Arial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476250" indent="-119063" algn="l" defTabSz="342900" rtl="0" eaLnBrk="1" fontAlgn="base" hangingPunct="1">
        <a:spcBef>
          <a:spcPts val="450"/>
        </a:spcBef>
        <a:spcAft>
          <a:spcPct val="0"/>
        </a:spcAft>
        <a:buFont typeface="Arial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819150" indent="-146447" algn="l" defTabSz="342900" rtl="0" eaLnBrk="1" fontAlgn="base" hangingPunct="1">
        <a:spcBef>
          <a:spcPts val="450"/>
        </a:spcBef>
        <a:spcAft>
          <a:spcPct val="0"/>
        </a:spcAft>
        <a:buFont typeface="Arial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133350" algn="l" defTabSz="342900" rtl="0" eaLnBrk="1" fontAlgn="base" hangingPunct="1">
        <a:spcBef>
          <a:spcPts val="45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457325" indent="-113110" algn="l" defTabSz="342900" rtl="0" eaLnBrk="1" fontAlgn="base" hangingPunct="1">
        <a:spcBef>
          <a:spcPts val="450"/>
        </a:spcBef>
        <a:spcAft>
          <a:spcPct val="0"/>
        </a:spcAft>
        <a:buFont typeface="Arial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apps/Shortlist/index.html?appid=3961b2d956e4426db6cfcf2bbd4f8b6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5"/>
          <p:cNvSpPr>
            <a:spLocks noGrp="1"/>
          </p:cNvSpPr>
          <p:nvPr>
            <p:ph type="title" idx="4294967295"/>
          </p:nvPr>
        </p:nvSpPr>
        <p:spPr>
          <a:xfrm>
            <a:off x="3119438" y="4692650"/>
            <a:ext cx="5427662" cy="841375"/>
          </a:xfrm>
          <a:prstGeom prst="rect">
            <a:avLst/>
          </a:prstGeom>
        </p:spPr>
        <p:txBody>
          <a:bodyPr anchor="ctr"/>
          <a:lstStyle/>
          <a:p>
            <a:pPr fontAlgn="t">
              <a:lnSpc>
                <a:spcPct val="85000"/>
              </a:lnSpc>
            </a:pPr>
            <a:r>
              <a:rPr lang="en-US" sz="3000" dirty="0">
                <a:solidFill>
                  <a:srgbClr val="4D4D4D"/>
                </a:solidFill>
                <a:ea typeface="ＭＳ Ｐゴシック" pitchFamily="34" charset="-128"/>
              </a:rPr>
              <a:t>Street eMail Collection</a:t>
            </a:r>
            <a:br>
              <a:rPr lang="en-US" sz="3000" dirty="0">
                <a:solidFill>
                  <a:srgbClr val="4D4D4D"/>
                </a:solidFill>
                <a:ea typeface="ＭＳ Ｐゴシック" pitchFamily="34" charset="-128"/>
              </a:rPr>
            </a:br>
            <a:r>
              <a:rPr lang="en-US" sz="3000" b="0" dirty="0">
                <a:solidFill>
                  <a:srgbClr val="4D4D4D"/>
                </a:solidFill>
                <a:ea typeface="ＭＳ Ｐゴシック" pitchFamily="34" charset="-128"/>
              </a:rPr>
              <a:t>Presentation to WTWY</a:t>
            </a:r>
          </a:p>
        </p:txBody>
      </p:sp>
      <p:sp>
        <p:nvSpPr>
          <p:cNvPr id="7170" name="Rectangle 6"/>
          <p:cNvSpPr>
            <a:spLocks noGrp="1"/>
          </p:cNvSpPr>
          <p:nvPr>
            <p:ph type="body" idx="4294967295"/>
          </p:nvPr>
        </p:nvSpPr>
        <p:spPr>
          <a:xfrm>
            <a:off x="3119438" y="5588000"/>
            <a:ext cx="4792662" cy="395288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ts val="100"/>
              </a:spcBef>
              <a:buFont typeface="Arial" pitchFamily="34" charset="0"/>
              <a:buNone/>
            </a:pPr>
            <a:r>
              <a:rPr lang="en-US" sz="1600" dirty="0">
                <a:solidFill>
                  <a:srgbClr val="969696"/>
                </a:solidFill>
                <a:latin typeface="Arial" pitchFamily="34" charset="0"/>
                <a:ea typeface="ＭＳ Ｐゴシック" pitchFamily="34" charset="-128"/>
              </a:rPr>
              <a:t>July 9,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8E5F-C167-A247-9D00-CB676BAB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FA3737-EA8F-584B-B993-D51545458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" y="1280159"/>
            <a:ext cx="8101584" cy="411098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East Broadway Station</a:t>
            </a:r>
          </a:p>
          <a:p>
            <a:pPr marL="0" indent="0">
              <a:buNone/>
            </a:pPr>
            <a:r>
              <a:rPr lang="en-US" sz="2000" dirty="0"/>
              <a:t>	- #2 in distance to Gala, #2 in women population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Grand Central – 42</a:t>
            </a:r>
            <a:r>
              <a:rPr lang="en-US" sz="2000" baseline="30000" dirty="0"/>
              <a:t>nd</a:t>
            </a:r>
            <a:r>
              <a:rPr lang="en-US" sz="2000" dirty="0"/>
              <a:t> St Station</a:t>
            </a:r>
          </a:p>
          <a:p>
            <a:pPr marL="0" indent="0">
              <a:buNone/>
            </a:pPr>
            <a:r>
              <a:rPr lang="en-US" sz="2000" dirty="0"/>
              <a:t>	- #1 in traffic, #1 in Income/Education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86</a:t>
            </a:r>
            <a:r>
              <a:rPr lang="en-US" sz="2000" baseline="30000" dirty="0"/>
              <a:t>th</a:t>
            </a:r>
            <a:r>
              <a:rPr lang="en-US" sz="2000" dirty="0"/>
              <a:t> St Station</a:t>
            </a:r>
          </a:p>
          <a:p>
            <a:pPr marL="0" indent="0">
              <a:buNone/>
            </a:pPr>
            <a:r>
              <a:rPr lang="en-US" sz="2000" dirty="0"/>
              <a:t>	- # 3 in women population, # 7 in total traffic</a:t>
            </a:r>
          </a:p>
        </p:txBody>
      </p:sp>
    </p:spTree>
    <p:extLst>
      <p:ext uri="{BB962C8B-B14F-4D97-AF65-F5344CB8AC3E}">
        <p14:creationId xmlns:p14="http://schemas.microsoft.com/office/powerpoint/2010/main" val="422367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85D4C7D-2455-C547-AEF8-CF60E5B88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4" y="407671"/>
            <a:ext cx="7221537" cy="640556"/>
          </a:xfrm>
        </p:spPr>
        <p:txBody>
          <a:bodyPr>
            <a:normAutofit/>
          </a:bodyPr>
          <a:lstStyle/>
          <a:p>
            <a:r>
              <a:rPr lang="en-US" sz="2400" dirty="0"/>
              <a:t>Proposed Next Steps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96BE28-1F29-6D4C-8EB4-5A9203821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52" y="1517531"/>
            <a:ext cx="8167403" cy="215594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Review and improve existing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Optimize the actions based on number of volunteers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Implement best of class processes for email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Developed Communication Strategy and Plan for your team</a:t>
            </a:r>
            <a:endParaRPr lang="en-US" sz="1600" dirty="0">
              <a:latin typeface="Arial 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9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4971-94BC-9C42-9A3D-B6F5DDBA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74" y="2448633"/>
            <a:ext cx="7221537" cy="854075"/>
          </a:xfrm>
        </p:spPr>
        <p:txBody>
          <a:bodyPr/>
          <a:lstStyle/>
          <a:p>
            <a:pPr algn="ctr"/>
            <a:r>
              <a:rPr lang="en-US" sz="32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99001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DD3B-B532-A242-8251-87E78193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Geoid – Census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BB0B9-A371-4140-A25B-340DC7E3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44" y="1116222"/>
            <a:ext cx="6332713" cy="54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37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B2B9BE-BC4C-4C89-96E9-19315DFF826C}"/>
              </a:ext>
            </a:extLst>
          </p:cNvPr>
          <p:cNvSpPr txBox="1"/>
          <p:nvPr/>
        </p:nvSpPr>
        <p:spPr>
          <a:xfrm>
            <a:off x="132735" y="6386057"/>
            <a:ext cx="32815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3" name="Object 1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3" name="Object 1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2"/>
          <p:cNvSpPr txBox="1">
            <a:spLocks/>
          </p:cNvSpPr>
          <p:nvPr/>
        </p:nvSpPr>
        <p:spPr bwMode="gray">
          <a:xfrm>
            <a:off x="435360" y="1151970"/>
            <a:ext cx="2035467" cy="173907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/>
          <a:p>
            <a:pPr algn="ctr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prstClr val="white"/>
                </a:solidFill>
              </a:rPr>
              <a:t>Explain </a:t>
            </a:r>
          </a:p>
          <a:p>
            <a:pPr algn="ctr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prstClr val="white"/>
                </a:solidFill>
              </a:rPr>
              <a:t>What We Did 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gray">
          <a:xfrm>
            <a:off x="2770149" y="713232"/>
            <a:ext cx="618593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174625" indent="-174625"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gray">
          <a:xfrm>
            <a:off x="435360" y="3083708"/>
            <a:ext cx="2035466" cy="1737360"/>
          </a:xfrm>
          <a:prstGeom prst="rect">
            <a:avLst/>
          </a:prstGeom>
          <a:solidFill>
            <a:schemeClr val="tx2"/>
          </a:solidFill>
          <a:ln/>
        </p:spPr>
        <p:txBody>
          <a:bodyPr vert="horz" wrap="square" lIns="91440" tIns="91440" rIns="91440" bIns="91440" rtlCol="0" anchor="ctr">
            <a:noAutofit/>
          </a:bodyPr>
          <a:lstStyle/>
          <a:p>
            <a:pPr algn="ctr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prstClr val="white"/>
                </a:solidFill>
              </a:rPr>
              <a:t>Present Recommendations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gray">
          <a:xfrm>
            <a:off x="435358" y="5013733"/>
            <a:ext cx="2035467" cy="1737360"/>
          </a:xfrm>
          <a:prstGeom prst="rect">
            <a:avLst/>
          </a:prstGeom>
          <a:solidFill>
            <a:schemeClr val="tx2"/>
          </a:solidFill>
          <a:ln/>
        </p:spPr>
        <p:txBody>
          <a:bodyPr vert="horz" wrap="square" lIns="91440" tIns="91440" rIns="91440" bIns="91440" rtlCol="0" anchor="ctr">
            <a:noAutofit/>
          </a:bodyPr>
          <a:lstStyle/>
          <a:p>
            <a:pPr algn="ctr">
              <a:buClr>
                <a:srgbClr val="000000"/>
              </a:buClr>
              <a:buSzPct val="100000"/>
            </a:pPr>
            <a:r>
              <a:rPr lang="en-US" sz="1600" b="1" dirty="0">
                <a:solidFill>
                  <a:prstClr val="white"/>
                </a:solidFill>
              </a:rPr>
              <a:t>Discuss Next Steps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57213" y="101600"/>
            <a:ext cx="7221537" cy="854075"/>
          </a:xfrm>
          <a:noFill/>
          <a:effectLst/>
        </p:spPr>
        <p:txBody>
          <a:bodyPr wrap="square" anchor="b"/>
          <a:lstStyle/>
          <a:p>
            <a:pPr lvl="0"/>
            <a:r>
              <a:rPr lang="en-US" dirty="0">
                <a:latin typeface="Arial"/>
              </a:rPr>
              <a:t>Objectives for Today’s Conversation</a:t>
            </a:r>
            <a:endParaRPr lang="en-US" b="0" dirty="0"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1678" y="1175463"/>
            <a:ext cx="606413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Gathered data from MTA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Looked at the data, corrected issues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Created time series to analyze traffic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Identified most frequented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Mapped busiest stations with MTA Station details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Superposed with Census / Demographic information (Gender, Revenue, Education)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 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6556" y="3560936"/>
            <a:ext cx="60592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Based on your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Scenarii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candidate stations to place your street team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6555" y="5432985"/>
            <a:ext cx="60592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Review and improve existing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Optimize the actions based on number of volunteers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Implement best of class processes for email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Developed Communication Strategy and Plan for your team</a:t>
            </a:r>
            <a:endParaRPr lang="en-US" sz="1400" dirty="0">
              <a:latin typeface="Arial 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37237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5A96-995C-F445-99AF-7CAB7290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WTWY Annual Gala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DDB160-67C3-564F-94C1-A39190228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91" y="1926080"/>
            <a:ext cx="5578483" cy="44844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EB12248-E7A9-F845-8BB8-EC84D0F79ADC}"/>
              </a:ext>
            </a:extLst>
          </p:cNvPr>
          <p:cNvSpPr/>
          <p:nvPr/>
        </p:nvSpPr>
        <p:spPr>
          <a:xfrm>
            <a:off x="3767030" y="3587135"/>
            <a:ext cx="618101" cy="4398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86553B-3ED2-CA44-8443-71CF28B2215E}"/>
              </a:ext>
            </a:extLst>
          </p:cNvPr>
          <p:cNvCxnSpPr>
            <a:cxnSpLocks/>
          </p:cNvCxnSpPr>
          <p:nvPr/>
        </p:nvCxnSpPr>
        <p:spPr>
          <a:xfrm flipH="1">
            <a:off x="4197163" y="2937756"/>
            <a:ext cx="3059668" cy="7921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DC385D-0BC9-CE4E-8E0E-2DA9BD02978F}"/>
              </a:ext>
            </a:extLst>
          </p:cNvPr>
          <p:cNvSpPr/>
          <p:nvPr/>
        </p:nvSpPr>
        <p:spPr>
          <a:xfrm>
            <a:off x="1138352" y="1086720"/>
            <a:ext cx="73344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Held at the beginning of the summer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Held in the lower East side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Street teams will be placed at entrance of subway stations to invite people to the gala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"/>
                <a:ea typeface="Calibri" panose="020F0502020204030204" pitchFamily="34" charset="0"/>
                <a:cs typeface="Times New Roman" panose="02020603050405020304" pitchFamily="18" charset="0"/>
              </a:rPr>
              <a:t>Participants will provide their email and be sent free tickets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DBE0E-8726-B648-ADDC-4586DC028979}"/>
              </a:ext>
            </a:extLst>
          </p:cNvPr>
          <p:cNvSpPr txBox="1"/>
          <p:nvPr/>
        </p:nvSpPr>
        <p:spPr>
          <a:xfrm>
            <a:off x="7256831" y="27620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GALA</a:t>
            </a:r>
          </a:p>
        </p:txBody>
      </p:sp>
    </p:spTree>
    <p:extLst>
      <p:ext uri="{BB962C8B-B14F-4D97-AF65-F5344CB8AC3E}">
        <p14:creationId xmlns:p14="http://schemas.microsoft.com/office/powerpoint/2010/main" val="2242503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326A-9EE7-B340-93F9-91D42EF1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Journey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4C5C54-719C-A140-92C7-5C0CFA42A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89872"/>
              </p:ext>
            </p:extLst>
          </p:nvPr>
        </p:nvGraphicFramePr>
        <p:xfrm>
          <a:off x="435356" y="1508760"/>
          <a:ext cx="8271775" cy="4999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B6E3C4-62E7-0B48-BF25-FC6B21E211EE}"/>
              </a:ext>
            </a:extLst>
          </p:cNvPr>
          <p:cNvSpPr txBox="1"/>
          <p:nvPr/>
        </p:nvSpPr>
        <p:spPr>
          <a:xfrm>
            <a:off x="435356" y="1080720"/>
            <a:ext cx="827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These are proof of concepts - selected for initial trials of WTWY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786A0-9E5C-2040-AF20-008D604C53B8}"/>
              </a:ext>
            </a:extLst>
          </p:cNvPr>
          <p:cNvSpPr/>
          <p:nvPr/>
        </p:nvSpPr>
        <p:spPr>
          <a:xfrm>
            <a:off x="3818473" y="4158742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Assumptions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8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A640-28F6-5742-9A50-B1D613C38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stations for our three week traffic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3A1A4-67FE-4D4A-A88A-882E72EF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965"/>
            <a:ext cx="9144000" cy="4965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DC4C4A-2844-4E4A-90C5-2815766F2AB8}"/>
              </a:ext>
            </a:extLst>
          </p:cNvPr>
          <p:cNvSpPr/>
          <p:nvPr/>
        </p:nvSpPr>
        <p:spPr>
          <a:xfrm>
            <a:off x="296694" y="1033018"/>
            <a:ext cx="8550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Click 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6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5A96-995C-F445-99AF-7CAB7290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Education level, Number of Women, </a:t>
            </a:r>
            <a:r>
              <a:rPr lang="en-US" dirty="0" err="1"/>
              <a:t>Avg</a:t>
            </a:r>
            <a:r>
              <a:rPr lang="en-US" dirty="0"/>
              <a:t> revenue linked to GEOID (Census Data)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A28C56-D38F-FB4B-807E-28686B91632B}"/>
              </a:ext>
            </a:extLst>
          </p:cNvPr>
          <p:cNvSpPr/>
          <p:nvPr/>
        </p:nvSpPr>
        <p:spPr>
          <a:xfrm>
            <a:off x="444311" y="1086719"/>
            <a:ext cx="1569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Avenue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 ST NYU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 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Bleeker Street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8FEAE-BE43-ED46-8DD1-F813B68E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390" y="1451436"/>
            <a:ext cx="5606035" cy="53079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1E06D1-D790-274A-9CD3-0552C1F3EB43}"/>
              </a:ext>
            </a:extLst>
          </p:cNvPr>
          <p:cNvCxnSpPr>
            <a:cxnSpLocks/>
          </p:cNvCxnSpPr>
          <p:nvPr/>
        </p:nvCxnSpPr>
        <p:spPr>
          <a:xfrm>
            <a:off x="1001949" y="4474723"/>
            <a:ext cx="3861881" cy="846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578EA4-F6D7-3947-8940-AB38E91B4B92}"/>
              </a:ext>
            </a:extLst>
          </p:cNvPr>
          <p:cNvSpPr txBox="1"/>
          <p:nvPr/>
        </p:nvSpPr>
        <p:spPr>
          <a:xfrm>
            <a:off x="330738" y="410539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Subway Stations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878FD-40BD-F447-B095-A5B73C848EE4}"/>
              </a:ext>
            </a:extLst>
          </p:cNvPr>
          <p:cNvSpPr/>
          <p:nvPr/>
        </p:nvSpPr>
        <p:spPr>
          <a:xfrm>
            <a:off x="492633" y="5038403"/>
            <a:ext cx="2028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 level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Education level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9BFD39-0CE6-5A48-B4C9-FAF5E27E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4" y="5077576"/>
            <a:ext cx="2921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239AEA-AEE9-0A4C-8BB9-F93E3EAB1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63" y="5388000"/>
            <a:ext cx="302481" cy="30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9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7F24F22-3512-5D44-AFCC-E929A0F52E07}"/>
              </a:ext>
            </a:extLst>
          </p:cNvPr>
          <p:cNvSpPr/>
          <p:nvPr/>
        </p:nvSpPr>
        <p:spPr>
          <a:xfrm>
            <a:off x="5089992" y="3927603"/>
            <a:ext cx="618101" cy="4398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BD30F-C104-FC49-AA56-FD692888FE17}"/>
              </a:ext>
            </a:extLst>
          </p:cNvPr>
          <p:cNvSpPr txBox="1"/>
          <p:nvPr/>
        </p:nvSpPr>
        <p:spPr>
          <a:xfrm>
            <a:off x="8005861" y="286025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ABD85D-718B-1640-8756-6BC5AB9C7CE2}"/>
              </a:ext>
            </a:extLst>
          </p:cNvPr>
          <p:cNvSpPr/>
          <p:nvPr/>
        </p:nvSpPr>
        <p:spPr>
          <a:xfrm>
            <a:off x="3678075" y="2960351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A84A2D-5D7F-1D44-B7CA-4B7C44083E49}"/>
              </a:ext>
            </a:extLst>
          </p:cNvPr>
          <p:cNvSpPr/>
          <p:nvPr/>
        </p:nvSpPr>
        <p:spPr>
          <a:xfrm>
            <a:off x="2429686" y="1955153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81428C-D2DD-B647-A326-4C11ECDB0941}"/>
              </a:ext>
            </a:extLst>
          </p:cNvPr>
          <p:cNvSpPr/>
          <p:nvPr/>
        </p:nvSpPr>
        <p:spPr>
          <a:xfrm>
            <a:off x="1719559" y="1984340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44D4D-A39F-5449-8FAD-E07AB277B68B}"/>
              </a:ext>
            </a:extLst>
          </p:cNvPr>
          <p:cNvSpPr/>
          <p:nvPr/>
        </p:nvSpPr>
        <p:spPr>
          <a:xfrm>
            <a:off x="819360" y="1955153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6D61A5-1AB0-7645-B78A-2E19C5734A0E}"/>
              </a:ext>
            </a:extLst>
          </p:cNvPr>
          <p:cNvSpPr/>
          <p:nvPr/>
        </p:nvSpPr>
        <p:spPr>
          <a:xfrm>
            <a:off x="923122" y="1290430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AC0C26-EC2C-A340-9251-CA0FDA4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40" y="-7610"/>
            <a:ext cx="6442888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0A62C33-12C2-BD4D-B14F-0A303384925C}"/>
              </a:ext>
            </a:extLst>
          </p:cNvPr>
          <p:cNvSpPr/>
          <p:nvPr/>
        </p:nvSpPr>
        <p:spPr>
          <a:xfrm>
            <a:off x="3074169" y="3625674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BF0CDD-5120-DB46-BB68-8F142C2D7E84}"/>
              </a:ext>
            </a:extLst>
          </p:cNvPr>
          <p:cNvSpPr/>
          <p:nvPr/>
        </p:nvSpPr>
        <p:spPr>
          <a:xfrm>
            <a:off x="1969437" y="2882857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5E8492-3F5D-744D-8539-283241C05A62}"/>
              </a:ext>
            </a:extLst>
          </p:cNvPr>
          <p:cNvSpPr/>
          <p:nvPr/>
        </p:nvSpPr>
        <p:spPr>
          <a:xfrm>
            <a:off x="1357414" y="2912044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8AF3E5-F010-624B-A976-08271751CA18}"/>
              </a:ext>
            </a:extLst>
          </p:cNvPr>
          <p:cNvSpPr/>
          <p:nvPr/>
        </p:nvSpPr>
        <p:spPr>
          <a:xfrm>
            <a:off x="658138" y="2887357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3D5D7D-DCFC-A945-9833-85C22BCBF11F}"/>
              </a:ext>
            </a:extLst>
          </p:cNvPr>
          <p:cNvSpPr/>
          <p:nvPr/>
        </p:nvSpPr>
        <p:spPr>
          <a:xfrm>
            <a:off x="371742" y="2300455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2BEE5C-DE2A-2142-8082-57290D56AAAF}"/>
              </a:ext>
            </a:extLst>
          </p:cNvPr>
          <p:cNvSpPr/>
          <p:nvPr/>
        </p:nvSpPr>
        <p:spPr>
          <a:xfrm>
            <a:off x="613065" y="1622792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54DA77-AAED-884B-A43E-79F7CB737553}"/>
              </a:ext>
            </a:extLst>
          </p:cNvPr>
          <p:cNvSpPr/>
          <p:nvPr/>
        </p:nvSpPr>
        <p:spPr>
          <a:xfrm>
            <a:off x="201259" y="143931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1FCD18-34B1-8741-8791-7339B8F8ABB1}"/>
              </a:ext>
            </a:extLst>
          </p:cNvPr>
          <p:cNvSpPr/>
          <p:nvPr/>
        </p:nvSpPr>
        <p:spPr>
          <a:xfrm>
            <a:off x="3093846" y="6348864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FC3C67-DF49-8C47-BC82-6FF34F2CC62D}"/>
              </a:ext>
            </a:extLst>
          </p:cNvPr>
          <p:cNvSpPr/>
          <p:nvPr/>
        </p:nvSpPr>
        <p:spPr>
          <a:xfrm>
            <a:off x="3059974" y="2533203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534031-9C2E-754C-9671-B70317819835}"/>
              </a:ext>
            </a:extLst>
          </p:cNvPr>
          <p:cNvSpPr/>
          <p:nvPr/>
        </p:nvSpPr>
        <p:spPr>
          <a:xfrm>
            <a:off x="1512457" y="2462786"/>
            <a:ext cx="618101" cy="439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71D93C-267E-1245-8299-B82A7A65E2EB}"/>
              </a:ext>
            </a:extLst>
          </p:cNvPr>
          <p:cNvCxnSpPr>
            <a:cxnSpLocks/>
          </p:cNvCxnSpPr>
          <p:nvPr/>
        </p:nvCxnSpPr>
        <p:spPr>
          <a:xfrm flipH="1">
            <a:off x="4545657" y="3229585"/>
            <a:ext cx="4185941" cy="1498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954FA27-2EF5-4349-925C-2DDA425005AE}"/>
              </a:ext>
            </a:extLst>
          </p:cNvPr>
          <p:cNvSpPr/>
          <p:nvPr/>
        </p:nvSpPr>
        <p:spPr>
          <a:xfrm>
            <a:off x="4055221" y="4527198"/>
            <a:ext cx="618101" cy="4398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BF3542-B028-4947-BF2F-BFAD060C03E2}"/>
              </a:ext>
            </a:extLst>
          </p:cNvPr>
          <p:cNvSpPr/>
          <p:nvPr/>
        </p:nvSpPr>
        <p:spPr>
          <a:xfrm>
            <a:off x="2267063" y="2600831"/>
            <a:ext cx="4429291" cy="4292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A72A0E-5687-F349-B3F8-3BD0D0B1BEA2}"/>
              </a:ext>
            </a:extLst>
          </p:cNvPr>
          <p:cNvGrpSpPr/>
          <p:nvPr/>
        </p:nvGrpSpPr>
        <p:grpSpPr>
          <a:xfrm>
            <a:off x="5505870" y="184494"/>
            <a:ext cx="2100255" cy="1507280"/>
            <a:chOff x="5907977" y="1079868"/>
            <a:chExt cx="2100255" cy="1507280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2FB44E8-1D3A-1B4B-92E0-4F3B6550524B}"/>
                </a:ext>
              </a:extLst>
            </p:cNvPr>
            <p:cNvSpPr/>
            <p:nvPr/>
          </p:nvSpPr>
          <p:spPr>
            <a:xfrm>
              <a:off x="5907977" y="1079868"/>
              <a:ext cx="2100255" cy="150728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>
              <a:extLst>
                <a:ext uri="{FF2B5EF4-FFF2-40B4-BE49-F238E27FC236}">
                  <a16:creationId xmlns:a16="http://schemas.microsoft.com/office/drawing/2014/main" id="{397F80F4-19CD-284F-AD91-481EEA2E0681}"/>
                </a:ext>
              </a:extLst>
            </p:cNvPr>
            <p:cNvSpPr txBox="1"/>
            <p:nvPr/>
          </p:nvSpPr>
          <p:spPr>
            <a:xfrm>
              <a:off x="5952124" y="1124015"/>
              <a:ext cx="2011961" cy="14189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2860" rIns="30480" bIns="2286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u="sng" kern="1200" dirty="0"/>
                <a:t>First Proposal</a:t>
              </a:r>
              <a:endParaRPr lang="en-US" sz="1200" kern="1200" dirty="0"/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Based on traffic and location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i="1" kern="1200" dirty="0">
                  <a:solidFill>
                    <a:srgbClr val="FFFF00"/>
                  </a:solidFill>
                </a:rPr>
                <a:t>Fulton Street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i="1" kern="1200" dirty="0">
                  <a:solidFill>
                    <a:srgbClr val="FFFF00"/>
                  </a:solidFill>
                </a:rPr>
                <a:t>14 St Union Station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i="1" kern="1200" dirty="0">
                  <a:solidFill>
                    <a:srgbClr val="FFFF00"/>
                  </a:solidFill>
                </a:rPr>
                <a:t>Grand Central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57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5A96-995C-F445-99AF-7CAB7290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Week Traffic at the Top 10 stations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5689CC-F171-DB4E-877C-9C6FFA14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3395"/>
            <a:ext cx="5255730" cy="3586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4ED87-CAB6-F04C-B44E-2BF934BD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760" y="1074634"/>
            <a:ext cx="4811119" cy="3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B96B6-C489-D146-8300-44B1CD3F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Index (RI)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B0D77-ED8D-5B41-BC2F-785BCCF95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- Created a weighted scale based on each measure against the max value found across all stations.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RI = (</a:t>
            </a:r>
          </a:p>
          <a:p>
            <a:pPr marL="0" indent="0">
              <a:buNone/>
            </a:pPr>
            <a:r>
              <a:rPr lang="en-US" sz="2000" dirty="0"/>
              <a:t>		3 x (</a:t>
            </a:r>
            <a:r>
              <a:rPr lang="en-US" sz="2000" b="1" dirty="0"/>
              <a:t>min distance to Gala </a:t>
            </a:r>
            <a:r>
              <a:rPr lang="en-US" sz="2000" dirty="0"/>
              <a:t>/ Distance to Gala)</a:t>
            </a:r>
          </a:p>
          <a:p>
            <a:pPr marL="0" indent="0">
              <a:buNone/>
            </a:pPr>
            <a:r>
              <a:rPr lang="en-US" sz="2000" dirty="0"/>
              <a:t>		2.5 x (# of Women / </a:t>
            </a:r>
            <a:r>
              <a:rPr lang="en-US" sz="2000" b="1" dirty="0"/>
              <a:t>max # of Women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		2 x (# of Entries / </a:t>
            </a:r>
            <a:r>
              <a:rPr lang="en-US" sz="2000" b="1" dirty="0"/>
              <a:t>max # of Entries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		1.4 x (# of Bachelor Degrees / </a:t>
            </a:r>
            <a:r>
              <a:rPr lang="en-US" sz="2000" b="1" dirty="0"/>
              <a:t>max # of Bach. Degrees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		1.3 x (</a:t>
            </a:r>
            <a:r>
              <a:rPr lang="en-US" sz="2000" dirty="0" err="1"/>
              <a:t>Avg</a:t>
            </a:r>
            <a:r>
              <a:rPr lang="en-US" sz="2000" dirty="0"/>
              <a:t> household income / </a:t>
            </a:r>
            <a:r>
              <a:rPr lang="en-US" sz="2000" b="1" dirty="0"/>
              <a:t>max </a:t>
            </a:r>
            <a:r>
              <a:rPr lang="en-US" sz="2000" b="1" dirty="0" err="1"/>
              <a:t>avg</a:t>
            </a:r>
            <a:r>
              <a:rPr lang="en-US" sz="2000" b="1" dirty="0"/>
              <a:t> household income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		1.1 x (# of Graduate Degrees / </a:t>
            </a:r>
            <a:r>
              <a:rPr lang="en-US" sz="2000" b="1" dirty="0"/>
              <a:t>max # of Grad Degrees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	)* 100 / 11.3</a:t>
            </a:r>
          </a:p>
        </p:txBody>
      </p:sp>
    </p:spTree>
    <p:extLst>
      <p:ext uri="{BB962C8B-B14F-4D97-AF65-F5344CB8AC3E}">
        <p14:creationId xmlns:p14="http://schemas.microsoft.com/office/powerpoint/2010/main" val="3870663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USF">
      <a:dk1>
        <a:srgbClr val="000000"/>
      </a:dk1>
      <a:lt1>
        <a:sysClr val="window" lastClr="FFFFFF"/>
      </a:lt1>
      <a:dk2>
        <a:srgbClr val="5C8727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Arial"/>
        <a:ea typeface=""/>
        <a:cs typeface="Arial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SFoods">
  <a:themeElements>
    <a:clrScheme name="USFoods">
      <a:dk1>
        <a:srgbClr val="000000"/>
      </a:dk1>
      <a:lt1>
        <a:sysClr val="window" lastClr="FFFFFF"/>
      </a:lt1>
      <a:dk2>
        <a:srgbClr val="5C8727"/>
      </a:dk2>
      <a:lt2>
        <a:srgbClr val="EEECE1"/>
      </a:lt2>
      <a:accent1>
        <a:srgbClr val="CF4520"/>
      </a:accent1>
      <a:accent2>
        <a:srgbClr val="5C8727"/>
      </a:accent2>
      <a:accent3>
        <a:srgbClr val="F3BA16"/>
      </a:accent3>
      <a:accent4>
        <a:srgbClr val="FFFFF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Arial"/>
        <a:ea typeface=""/>
        <a:cs typeface="Arial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Foods" id="{020E230E-8B96-456B-BCC4-7A79D6B0EA3A}" vid="{84C2ECD7-6739-4343-BA45-575E79A4A3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Macintosh PowerPoint</Application>
  <PresentationFormat>On-screen Show (4:3)</PresentationFormat>
  <Paragraphs>115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Arial </vt:lpstr>
      <vt:lpstr>Calibri</vt:lpstr>
      <vt:lpstr>Times New Roman</vt:lpstr>
      <vt:lpstr>Office Theme</vt:lpstr>
      <vt:lpstr>USFoods</vt:lpstr>
      <vt:lpstr>think-cell Slide</vt:lpstr>
      <vt:lpstr>Street eMail Collection Presentation to WTWY</vt:lpstr>
      <vt:lpstr>Objectives for Today’s Conversation</vt:lpstr>
      <vt:lpstr>WTWY Annual Gala</vt:lpstr>
      <vt:lpstr>Journey</vt:lpstr>
      <vt:lpstr>Top stations for our three week traffic data</vt:lpstr>
      <vt:lpstr>Consider Education level, Number of Women, Avg revenue linked to GEOID (Census Data)</vt:lpstr>
      <vt:lpstr>PowerPoint Presentation</vt:lpstr>
      <vt:lpstr>3 Week Traffic at the Top 10 stations</vt:lpstr>
      <vt:lpstr>Recommendation Index (RI)</vt:lpstr>
      <vt:lpstr>Model Results</vt:lpstr>
      <vt:lpstr>Proposed Next Steps</vt:lpstr>
      <vt:lpstr>Appendix</vt:lpstr>
      <vt:lpstr>Geoid – Census Block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2016-08-19T19:36:31Z</dcterms:created>
  <dcterms:modified xsi:type="dcterms:W3CDTF">2018-07-08T20:50:56Z</dcterms:modified>
</cp:coreProperties>
</file>